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8"/>
  </p:notesMasterIdLst>
  <p:sldIdLst>
    <p:sldId id="257" r:id="rId2"/>
    <p:sldId id="258" r:id="rId3"/>
    <p:sldId id="259" r:id="rId4"/>
    <p:sldId id="261" r:id="rId5"/>
    <p:sldId id="262" r:id="rId6"/>
    <p:sldId id="263" r:id="rId7"/>
    <p:sldId id="264" r:id="rId8"/>
    <p:sldId id="265" r:id="rId9"/>
    <p:sldId id="266" r:id="rId10"/>
    <p:sldId id="268" r:id="rId11"/>
    <p:sldId id="267" r:id="rId12"/>
    <p:sldId id="269" r:id="rId13"/>
    <p:sldId id="270" r:id="rId14"/>
    <p:sldId id="271" r:id="rId15"/>
    <p:sldId id="272" r:id="rId16"/>
    <p:sldId id="26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417B"/>
    <a:srgbClr val="76B32D"/>
    <a:srgbClr val="006847"/>
    <a:srgbClr val="0099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4EF43-9EB4-4E11-8755-E2B204A90593}" v="13" dt="2025-04-11T08:09:13.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82" d="100"/>
          <a:sy n="82" d="100"/>
        </p:scale>
        <p:origin x="8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Phyllis (SNEE ICB)" userId="848f665f-2d7a-4226-9471-121437a7487d" providerId="ADAL" clId="{71771DBA-8FB6-4FFE-A4D1-E96B853F3E85}"/>
    <pc:docChg chg="custSel addSld delSld modSld">
      <pc:chgData name="Anderson, Phyllis (SNEE ICB)" userId="848f665f-2d7a-4226-9471-121437a7487d" providerId="ADAL" clId="{71771DBA-8FB6-4FFE-A4D1-E96B853F3E85}" dt="2025-03-21T09:15:42.846" v="92" actId="14100"/>
      <pc:docMkLst>
        <pc:docMk/>
      </pc:docMkLst>
      <pc:sldChg chg="modSp mod">
        <pc:chgData name="Anderson, Phyllis (SNEE ICB)" userId="848f665f-2d7a-4226-9471-121437a7487d" providerId="ADAL" clId="{71771DBA-8FB6-4FFE-A4D1-E96B853F3E85}" dt="2025-03-21T07:51:20.591" v="3" actId="20577"/>
        <pc:sldMkLst>
          <pc:docMk/>
          <pc:sldMk cId="706305541" sldId="257"/>
        </pc:sldMkLst>
        <pc:spChg chg="mod">
          <ac:chgData name="Anderson, Phyllis (SNEE ICB)" userId="848f665f-2d7a-4226-9471-121437a7487d" providerId="ADAL" clId="{71771DBA-8FB6-4FFE-A4D1-E96B853F3E85}" dt="2025-03-21T07:51:20.591" v="3" actId="20577"/>
          <ac:spMkLst>
            <pc:docMk/>
            <pc:sldMk cId="706305541" sldId="257"/>
            <ac:spMk id="2" creationId="{00000000-0000-0000-0000-000000000000}"/>
          </ac:spMkLst>
        </pc:spChg>
      </pc:sldChg>
      <pc:sldChg chg="modSp mod">
        <pc:chgData name="Anderson, Phyllis (SNEE ICB)" userId="848f665f-2d7a-4226-9471-121437a7487d" providerId="ADAL" clId="{71771DBA-8FB6-4FFE-A4D1-E96B853F3E85}" dt="2025-03-21T08:04:10.790" v="8" actId="20577"/>
        <pc:sldMkLst>
          <pc:docMk/>
          <pc:sldMk cId="3617814948" sldId="259"/>
        </pc:sldMkLst>
        <pc:spChg chg="mod">
          <ac:chgData name="Anderson, Phyllis (SNEE ICB)" userId="848f665f-2d7a-4226-9471-121437a7487d" providerId="ADAL" clId="{71771DBA-8FB6-4FFE-A4D1-E96B853F3E85}" dt="2025-03-21T08:04:10.790" v="8" actId="20577"/>
          <ac:spMkLst>
            <pc:docMk/>
            <pc:sldMk cId="3617814948" sldId="259"/>
            <ac:spMk id="13" creationId="{9DCD4AE7-06CA-D448-3E4E-ED4867629604}"/>
          </ac:spMkLst>
        </pc:spChg>
        <pc:graphicFrameChg chg="mod modGraphic">
          <ac:chgData name="Anderson, Phyllis (SNEE ICB)" userId="848f665f-2d7a-4226-9471-121437a7487d" providerId="ADAL" clId="{71771DBA-8FB6-4FFE-A4D1-E96B853F3E85}" dt="2025-03-21T08:03:58.991" v="6" actId="14100"/>
          <ac:graphicFrameMkLst>
            <pc:docMk/>
            <pc:sldMk cId="3617814948" sldId="259"/>
            <ac:graphicFrameMk id="32" creationId="{C67DF393-9586-E0E9-B0AB-44DFBA67C378}"/>
          </ac:graphicFrameMkLst>
        </pc:graphicFrameChg>
      </pc:sldChg>
      <pc:sldChg chg="addSp delSp modSp mod">
        <pc:chgData name="Anderson, Phyllis (SNEE ICB)" userId="848f665f-2d7a-4226-9471-121437a7487d" providerId="ADAL" clId="{71771DBA-8FB6-4FFE-A4D1-E96B853F3E85}" dt="2025-03-21T08:09:51.786" v="11" actId="1076"/>
        <pc:sldMkLst>
          <pc:docMk/>
          <pc:sldMk cId="1388470476" sldId="263"/>
        </pc:sldMkLst>
        <pc:picChg chg="add mod">
          <ac:chgData name="Anderson, Phyllis (SNEE ICB)" userId="848f665f-2d7a-4226-9471-121437a7487d" providerId="ADAL" clId="{71771DBA-8FB6-4FFE-A4D1-E96B853F3E85}" dt="2025-03-21T08:09:51.786" v="11" actId="1076"/>
          <ac:picMkLst>
            <pc:docMk/>
            <pc:sldMk cId="1388470476" sldId="263"/>
            <ac:picMk id="4" creationId="{48715266-6D72-CEBE-EA36-C3F31FCFDA87}"/>
          </ac:picMkLst>
        </pc:picChg>
      </pc:sldChg>
      <pc:sldChg chg="addSp delSp modSp mod">
        <pc:chgData name="Anderson, Phyllis (SNEE ICB)" userId="848f665f-2d7a-4226-9471-121437a7487d" providerId="ADAL" clId="{71771DBA-8FB6-4FFE-A4D1-E96B853F3E85}" dt="2025-03-21T08:20:02.816" v="23" actId="14100"/>
        <pc:sldMkLst>
          <pc:docMk/>
          <pc:sldMk cId="2324967037" sldId="264"/>
        </pc:sldMkLst>
        <pc:grpChg chg="mod">
          <ac:chgData name="Anderson, Phyllis (SNEE ICB)" userId="848f665f-2d7a-4226-9471-121437a7487d" providerId="ADAL" clId="{71771DBA-8FB6-4FFE-A4D1-E96B853F3E85}" dt="2025-03-21T08:19:51.633" v="22" actId="1076"/>
          <ac:grpSpMkLst>
            <pc:docMk/>
            <pc:sldMk cId="2324967037" sldId="264"/>
            <ac:grpSpMk id="9" creationId="{B4DE4B40-90D4-72EC-CD0A-35DBA2328C3A}"/>
          </ac:grpSpMkLst>
        </pc:grpChg>
        <pc:picChg chg="add mod">
          <ac:chgData name="Anderson, Phyllis (SNEE ICB)" userId="848f665f-2d7a-4226-9471-121437a7487d" providerId="ADAL" clId="{71771DBA-8FB6-4FFE-A4D1-E96B853F3E85}" dt="2025-03-21T08:20:02.816" v="23" actId="14100"/>
          <ac:picMkLst>
            <pc:docMk/>
            <pc:sldMk cId="2324967037" sldId="264"/>
            <ac:picMk id="3" creationId="{B7B11D70-D4AF-C9AB-701E-5A5E921A9C75}"/>
          </ac:picMkLst>
        </pc:picChg>
      </pc:sldChg>
      <pc:sldChg chg="addSp delSp modSp mod">
        <pc:chgData name="Anderson, Phyllis (SNEE ICB)" userId="848f665f-2d7a-4226-9471-121437a7487d" providerId="ADAL" clId="{71771DBA-8FB6-4FFE-A4D1-E96B853F3E85}" dt="2025-03-21T08:19:02.589" v="15" actId="14100"/>
        <pc:sldMkLst>
          <pc:docMk/>
          <pc:sldMk cId="2112677956" sldId="265"/>
        </pc:sldMkLst>
        <pc:picChg chg="add mod">
          <ac:chgData name="Anderson, Phyllis (SNEE ICB)" userId="848f665f-2d7a-4226-9471-121437a7487d" providerId="ADAL" clId="{71771DBA-8FB6-4FFE-A4D1-E96B853F3E85}" dt="2025-03-21T08:19:02.589" v="15" actId="14100"/>
          <ac:picMkLst>
            <pc:docMk/>
            <pc:sldMk cId="2112677956" sldId="265"/>
            <ac:picMk id="4" creationId="{B87D3EB1-56AC-FFE2-40A5-119A34E60F8B}"/>
          </ac:picMkLst>
        </pc:picChg>
      </pc:sldChg>
      <pc:sldChg chg="modSp mod">
        <pc:chgData name="Anderson, Phyllis (SNEE ICB)" userId="848f665f-2d7a-4226-9471-121437a7487d" providerId="ADAL" clId="{71771DBA-8FB6-4FFE-A4D1-E96B853F3E85}" dt="2025-03-21T08:34:53.188" v="27" actId="14100"/>
        <pc:sldMkLst>
          <pc:docMk/>
          <pc:sldMk cId="3343196197" sldId="267"/>
        </pc:sldMkLst>
        <pc:spChg chg="mod">
          <ac:chgData name="Anderson, Phyllis (SNEE ICB)" userId="848f665f-2d7a-4226-9471-121437a7487d" providerId="ADAL" clId="{71771DBA-8FB6-4FFE-A4D1-E96B853F3E85}" dt="2025-03-21T08:34:53.188" v="27" actId="14100"/>
          <ac:spMkLst>
            <pc:docMk/>
            <pc:sldMk cId="3343196197" sldId="267"/>
            <ac:spMk id="11" creationId="{169B7F1C-B1EC-8998-A2D8-6419CC1F075A}"/>
          </ac:spMkLst>
        </pc:spChg>
      </pc:sldChg>
      <pc:sldChg chg="addSp delSp modSp mod">
        <pc:chgData name="Anderson, Phyllis (SNEE ICB)" userId="848f665f-2d7a-4226-9471-121437a7487d" providerId="ADAL" clId="{71771DBA-8FB6-4FFE-A4D1-E96B853F3E85}" dt="2025-03-21T08:51:38.525" v="91" actId="14100"/>
        <pc:sldMkLst>
          <pc:docMk/>
          <pc:sldMk cId="2815863096" sldId="270"/>
        </pc:sldMkLst>
        <pc:graphicFrameChg chg="mod">
          <ac:chgData name="Anderson, Phyllis (SNEE ICB)" userId="848f665f-2d7a-4226-9471-121437a7487d" providerId="ADAL" clId="{71771DBA-8FB6-4FFE-A4D1-E96B853F3E85}" dt="2025-03-21T08:51:03.720" v="85" actId="20577"/>
          <ac:graphicFrameMkLst>
            <pc:docMk/>
            <pc:sldMk cId="2815863096" sldId="270"/>
            <ac:graphicFrameMk id="19" creationId="{D2B6D014-E37D-F781-A56F-ECDE0EB7E7D0}"/>
          </ac:graphicFrameMkLst>
        </pc:graphicFrameChg>
        <pc:picChg chg="add mod">
          <ac:chgData name="Anderson, Phyllis (SNEE ICB)" userId="848f665f-2d7a-4226-9471-121437a7487d" providerId="ADAL" clId="{71771DBA-8FB6-4FFE-A4D1-E96B853F3E85}" dt="2025-03-21T08:51:38.525" v="91" actId="14100"/>
          <ac:picMkLst>
            <pc:docMk/>
            <pc:sldMk cId="2815863096" sldId="270"/>
            <ac:picMk id="3" creationId="{DC0FA1DB-C052-43E0-1005-652411A1C23A}"/>
          </ac:picMkLst>
        </pc:picChg>
      </pc:sldChg>
      <pc:sldChg chg="modSp mod">
        <pc:chgData name="Anderson, Phyllis (SNEE ICB)" userId="848f665f-2d7a-4226-9471-121437a7487d" providerId="ADAL" clId="{71771DBA-8FB6-4FFE-A4D1-E96B853F3E85}" dt="2025-03-21T09:15:42.846" v="92" actId="14100"/>
        <pc:sldMkLst>
          <pc:docMk/>
          <pc:sldMk cId="2253991512" sldId="272"/>
        </pc:sldMkLst>
        <pc:spChg chg="mod">
          <ac:chgData name="Anderson, Phyllis (SNEE ICB)" userId="848f665f-2d7a-4226-9471-121437a7487d" providerId="ADAL" clId="{71771DBA-8FB6-4FFE-A4D1-E96B853F3E85}" dt="2025-03-21T09:15:42.846" v="92" actId="14100"/>
          <ac:spMkLst>
            <pc:docMk/>
            <pc:sldMk cId="2253991512" sldId="272"/>
            <ac:spMk id="3" creationId="{C3E904D8-4222-D75B-0C39-E591DA4BBA9C}"/>
          </ac:spMkLst>
        </pc:spChg>
      </pc:sldChg>
      <pc:sldChg chg="modSp add del mod">
        <pc:chgData name="Anderson, Phyllis (SNEE ICB)" userId="848f665f-2d7a-4226-9471-121437a7487d" providerId="ADAL" clId="{71771DBA-8FB6-4FFE-A4D1-E96B853F3E85}" dt="2025-03-21T08:23:46.406" v="26" actId="2696"/>
        <pc:sldMkLst>
          <pc:docMk/>
          <pc:sldMk cId="276282136" sldId="273"/>
        </pc:sldMkLst>
      </pc:sldChg>
    </pc:docChg>
  </pc:docChgLst>
  <pc:docChgLst>
    <pc:chgData name="Anderson, Phyllis (SNEE ICB)" userId="848f665f-2d7a-4226-9471-121437a7487d" providerId="ADAL" clId="{78A4EF43-9EB4-4E11-8755-E2B204A90593}"/>
    <pc:docChg chg="custSel modSld">
      <pc:chgData name="Anderson, Phyllis (SNEE ICB)" userId="848f665f-2d7a-4226-9471-121437a7487d" providerId="ADAL" clId="{78A4EF43-9EB4-4E11-8755-E2B204A90593}" dt="2025-04-11T13:15:51.400" v="67" actId="1076"/>
      <pc:docMkLst>
        <pc:docMk/>
      </pc:docMkLst>
      <pc:sldChg chg="addSp modSp mod">
        <pc:chgData name="Anderson, Phyllis (SNEE ICB)" userId="848f665f-2d7a-4226-9471-121437a7487d" providerId="ADAL" clId="{78A4EF43-9EB4-4E11-8755-E2B204A90593}" dt="2025-04-11T13:15:51.400" v="67" actId="1076"/>
        <pc:sldMkLst>
          <pc:docMk/>
          <pc:sldMk cId="94209266" sldId="260"/>
        </pc:sldMkLst>
        <pc:spChg chg="mod">
          <ac:chgData name="Anderson, Phyllis (SNEE ICB)" userId="848f665f-2d7a-4226-9471-121437a7487d" providerId="ADAL" clId="{78A4EF43-9EB4-4E11-8755-E2B204A90593}" dt="2025-04-11T13:15:48.341" v="66" actId="1076"/>
          <ac:spMkLst>
            <pc:docMk/>
            <pc:sldMk cId="94209266" sldId="260"/>
            <ac:spMk id="2" creationId="{FD71EEF3-C435-2AA2-CD58-82DDED1AFE72}"/>
          </ac:spMkLst>
        </pc:spChg>
        <pc:spChg chg="mod">
          <ac:chgData name="Anderson, Phyllis (SNEE ICB)" userId="848f665f-2d7a-4226-9471-121437a7487d" providerId="ADAL" clId="{78A4EF43-9EB4-4E11-8755-E2B204A90593}" dt="2025-04-11T13:15:43.235" v="65" actId="1076"/>
          <ac:spMkLst>
            <pc:docMk/>
            <pc:sldMk cId="94209266" sldId="260"/>
            <ac:spMk id="3" creationId="{52EB90A4-D746-BF6C-42BD-F615055F03DA}"/>
          </ac:spMkLst>
        </pc:spChg>
        <pc:spChg chg="add mod">
          <ac:chgData name="Anderson, Phyllis (SNEE ICB)" userId="848f665f-2d7a-4226-9471-121437a7487d" providerId="ADAL" clId="{78A4EF43-9EB4-4E11-8755-E2B204A90593}" dt="2025-04-11T13:15:51.400" v="67" actId="1076"/>
          <ac:spMkLst>
            <pc:docMk/>
            <pc:sldMk cId="94209266" sldId="260"/>
            <ac:spMk id="4" creationId="{68453AF9-9F06-6D82-FBD1-0A20F02C8504}"/>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www.ons.gov.uk/peoplepopulationandcommunity/populationandmigration/populationprojections/bulletins/subnationalpopulationprojectionsforengland/2018based"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hyperlink" Target="Continuing%20Healthcare%20-%20NHS%20Suffolk%20and%20North%20East%20Essex%20ICB" TargetMode="External"/><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hyperlink" Target="Support%20for%20care%20homes%20-%20NHS%20Suffolk%20and%20North%20East%20Essex%20ICB" TargetMode="External"/><Relationship Id="rId1" Type="http://schemas.openxmlformats.org/officeDocument/2006/relationships/hyperlink" Target="https://suffolknhsuk-my.sharepoint.com/personal/olivia_allen_snee_nhs_uk/Documents/Medicines%20Management%20-%20NHS%20Suffolk%20and%20North%20East%20Essex%20ICB" TargetMode="Externa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hyperlink" Target="Safeguarding%20-%20NHS%20Suffolk%20and%20North%20East%20Essex%20ICB" TargetMode="External"/><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hyperlink" Target="Infection%20Prevention%20and%20Control%20-%20NHS%20Suffolk%20and%20North%20East%20Essex%20ICB" TargetMode="External"/><Relationship Id="rId9" Type="http://schemas.openxmlformats.org/officeDocument/2006/relationships/image" Target="../media/image26.svg"/><Relationship Id="rId14"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1" Type="http://schemas.openxmlformats.org/officeDocument/2006/relationships/hyperlink" Target="https://www.ons.gov.uk/peoplepopulationandcommunity/populationandmigration/populationprojections/bulletins/subnationalpopulationprojectionsforengland/2018based"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Safeguarding%20-%20NHS%20Suffolk%20and%20North%20East%20Essex%20ICB" TargetMode="External"/><Relationship Id="rId3" Type="http://schemas.openxmlformats.org/officeDocument/2006/relationships/image" Target="../media/image24.svg"/><Relationship Id="rId7" Type="http://schemas.openxmlformats.org/officeDocument/2006/relationships/hyperlink" Target="Continuing%20Healthcare%20-%20NHS%20Suffolk%20and%20North%20East%20Essex%20ICB" TargetMode="External"/><Relationship Id="rId12" Type="http://schemas.openxmlformats.org/officeDocument/2006/relationships/image" Target="../media/image30.svg"/><Relationship Id="rId2" Type="http://schemas.openxmlformats.org/officeDocument/2006/relationships/image" Target="../media/image23.png"/><Relationship Id="rId1" Type="http://schemas.openxmlformats.org/officeDocument/2006/relationships/hyperlink" Target="https://suffolknhsuk-my.sharepoint.com/personal/olivia_allen_snee_nhs_uk/Documents/Medicines%20Management%20-%20NHS%20Suffolk%20and%20North%20East%20Essex%20ICB" TargetMode="Externa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2.svg"/><Relationship Id="rId10" Type="http://schemas.openxmlformats.org/officeDocument/2006/relationships/hyperlink" Target="Infection%20Prevention%20and%20Control%20-%20NHS%20Suffolk%20and%20North%20East%20Essex%20ICB" TargetMode="External"/><Relationship Id="rId4" Type="http://schemas.openxmlformats.org/officeDocument/2006/relationships/hyperlink" Target="Support%20for%20care%20homes%20-%20NHS%20Suffolk%20and%20North%20East%20Essex%20ICB" TargetMode="External"/><Relationship Id="rId9" Type="http://schemas.openxmlformats.org/officeDocument/2006/relationships/image" Target="../media/image28.svg"/><Relationship Id="rId1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35409-A8E1-43D1-9812-E04D45391FF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67EF9A0-8853-4C91-8DED-715E55DDA710}">
      <dgm:prSet custT="1"/>
      <dgm:spPr/>
      <dgm:t>
        <a:bodyPr/>
        <a:lstStyle/>
        <a:p>
          <a:r>
            <a:rPr lang="en-GB" sz="1050" dirty="0">
              <a:latin typeface="Arial" panose="020B0604020202020204" pitchFamily="34" charset="0"/>
              <a:cs typeface="Arial" panose="020B0604020202020204" pitchFamily="34" charset="0"/>
            </a:rPr>
            <a:t>We are part of the wider Integrated Care System.   </a:t>
          </a:r>
          <a:endParaRPr lang="en-US" sz="1050" dirty="0">
            <a:latin typeface="Arial" panose="020B0604020202020204" pitchFamily="34" charset="0"/>
            <a:cs typeface="Arial" panose="020B0604020202020204" pitchFamily="34" charset="0"/>
          </a:endParaRPr>
        </a:p>
      </dgm:t>
    </dgm:pt>
    <dgm:pt modelId="{C1EAD736-EAB7-4DF5-9854-24E940333EEB}" type="parTrans" cxnId="{F69FCBFD-5480-44B2-A55E-4914C3DA3691}">
      <dgm:prSet/>
      <dgm:spPr/>
      <dgm:t>
        <a:bodyPr/>
        <a:lstStyle/>
        <a:p>
          <a:endParaRPr lang="en-US" sz="2000"/>
        </a:p>
      </dgm:t>
    </dgm:pt>
    <dgm:pt modelId="{7DFFA328-9498-4442-92A0-F2ABF3F88325}" type="sibTrans" cxnId="{F69FCBFD-5480-44B2-A55E-4914C3DA3691}">
      <dgm:prSet/>
      <dgm:spPr/>
      <dgm:t>
        <a:bodyPr/>
        <a:lstStyle/>
        <a:p>
          <a:endParaRPr lang="en-US" sz="2000"/>
        </a:p>
      </dgm:t>
    </dgm:pt>
    <dgm:pt modelId="{49C9D3C1-79BE-4616-9DB7-750E162748D3}">
      <dgm:prSet custT="1"/>
      <dgm:spPr/>
      <dgm:t>
        <a:bodyPr/>
        <a:lstStyle/>
        <a:p>
          <a:r>
            <a:rPr lang="en-GB" sz="1050" dirty="0">
              <a:latin typeface="Arial" panose="020B0604020202020204" pitchFamily="34" charset="0"/>
              <a:cs typeface="Arial" panose="020B0604020202020204" pitchFamily="34" charset="0"/>
            </a:rPr>
            <a:t>SNEE primary care is located in the East of England which is currently home to 6.3 million people (Health profile for England, 2021) .  </a:t>
          </a:r>
          <a:endParaRPr lang="en-US" sz="105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Suffolk  and north east essex facts about population and general practice teams"/>
        </a:ext>
      </dgm:extLst>
    </dgm:pt>
    <dgm:pt modelId="{EBC7C36A-A215-4EE0-B22E-6EF31A25EC21}" type="parTrans" cxnId="{E0DCF9D9-9533-479C-ABA1-FCC76B815507}">
      <dgm:prSet/>
      <dgm:spPr/>
      <dgm:t>
        <a:bodyPr/>
        <a:lstStyle/>
        <a:p>
          <a:endParaRPr lang="en-US" sz="2000"/>
        </a:p>
      </dgm:t>
    </dgm:pt>
    <dgm:pt modelId="{02B57630-D52F-453F-B4A2-8B0CA6F874FB}" type="sibTrans" cxnId="{E0DCF9D9-9533-479C-ABA1-FCC76B815507}">
      <dgm:prSet/>
      <dgm:spPr/>
      <dgm:t>
        <a:bodyPr/>
        <a:lstStyle/>
        <a:p>
          <a:endParaRPr lang="en-US" sz="2000"/>
        </a:p>
      </dgm:t>
    </dgm:pt>
    <dgm:pt modelId="{1B6F104B-8669-4806-9101-1433BEA293B1}">
      <dgm:prSet custT="1"/>
      <dgm:spPr/>
      <dgm:t>
        <a:bodyPr/>
        <a:lstStyle/>
        <a:p>
          <a:r>
            <a:rPr lang="en-GB" sz="1050" dirty="0">
              <a:latin typeface="Arial" panose="020B0604020202020204" pitchFamily="34" charset="0"/>
              <a:cs typeface="Arial" panose="020B0604020202020204" pitchFamily="34" charset="0"/>
            </a:rPr>
            <a:t>The population of SNEE is currently approximately 1 million.  </a:t>
          </a:r>
          <a:endParaRPr lang="en-US" sz="1050" dirty="0">
            <a:latin typeface="Arial" panose="020B0604020202020204" pitchFamily="34" charset="0"/>
            <a:cs typeface="Arial" panose="020B0604020202020204" pitchFamily="34" charset="0"/>
          </a:endParaRPr>
        </a:p>
      </dgm:t>
    </dgm:pt>
    <dgm:pt modelId="{9BFB6381-233C-4795-93C1-2A522807FE9D}" type="parTrans" cxnId="{7741612E-8492-4DA4-B513-9C41541F8F0E}">
      <dgm:prSet/>
      <dgm:spPr/>
      <dgm:t>
        <a:bodyPr/>
        <a:lstStyle/>
        <a:p>
          <a:endParaRPr lang="en-US" sz="2000"/>
        </a:p>
      </dgm:t>
    </dgm:pt>
    <dgm:pt modelId="{93217F46-C8AD-451B-BDDC-E5029D93B349}" type="sibTrans" cxnId="{7741612E-8492-4DA4-B513-9C41541F8F0E}">
      <dgm:prSet/>
      <dgm:spPr/>
      <dgm:t>
        <a:bodyPr/>
        <a:lstStyle/>
        <a:p>
          <a:endParaRPr lang="en-US" sz="2000"/>
        </a:p>
      </dgm:t>
    </dgm:pt>
    <dgm:pt modelId="{FBB8C3DD-F923-4ED6-AC52-28A57E0D2050}">
      <dgm:prSet custT="1"/>
      <dgm:spPr/>
      <dgm:t>
        <a:bodyPr/>
        <a:lstStyle/>
        <a:p>
          <a:r>
            <a:rPr lang="en-GB" sz="1050" dirty="0">
              <a:latin typeface="Arial" panose="020B0604020202020204" pitchFamily="34" charset="0"/>
              <a:cs typeface="Arial" panose="020B0604020202020204" pitchFamily="34" charset="0"/>
            </a:rPr>
            <a:t>There are </a:t>
          </a:r>
          <a:r>
            <a:rPr lang="en-US" sz="1050" b="0" i="0" u="none" dirty="0"/>
            <a:t>1078256</a:t>
          </a:r>
          <a:r>
            <a:rPr lang="en-GB" sz="1050" dirty="0">
              <a:latin typeface="Arial" panose="020B0604020202020204" pitchFamily="34" charset="0"/>
              <a:cs typeface="Arial" panose="020B0604020202020204" pitchFamily="34" charset="0"/>
            </a:rPr>
            <a:t> people registered with GP's across SNEE.   </a:t>
          </a:r>
          <a:endParaRPr lang="en-US" sz="1050" dirty="0">
            <a:latin typeface="Arial" panose="020B0604020202020204" pitchFamily="34" charset="0"/>
            <a:cs typeface="Arial" panose="020B0604020202020204" pitchFamily="34" charset="0"/>
          </a:endParaRPr>
        </a:p>
      </dgm:t>
    </dgm:pt>
    <dgm:pt modelId="{3EF2C106-E533-4FD6-A552-9FBA4874C8EB}" type="parTrans" cxnId="{5F3D2AF0-26EC-46FC-B57E-B6084CFCFF18}">
      <dgm:prSet/>
      <dgm:spPr/>
      <dgm:t>
        <a:bodyPr/>
        <a:lstStyle/>
        <a:p>
          <a:endParaRPr lang="en-US" sz="2000"/>
        </a:p>
      </dgm:t>
    </dgm:pt>
    <dgm:pt modelId="{7E134BF0-7F40-4E3C-8265-63E9E74AAB1C}" type="sibTrans" cxnId="{5F3D2AF0-26EC-46FC-B57E-B6084CFCFF18}">
      <dgm:prSet/>
      <dgm:spPr/>
      <dgm:t>
        <a:bodyPr/>
        <a:lstStyle/>
        <a:p>
          <a:endParaRPr lang="en-US" sz="2000"/>
        </a:p>
      </dgm:t>
    </dgm:pt>
    <dgm:pt modelId="{877820E6-C88E-4655-A04E-9DBC5033E93B}">
      <dgm:prSet custT="1"/>
      <dgm:spPr/>
      <dgm:t>
        <a:bodyPr/>
        <a:lstStyle/>
        <a:p>
          <a:r>
            <a:rPr lang="en-GB" sz="1050" dirty="0">
              <a:latin typeface="Arial" panose="020B0604020202020204" pitchFamily="34" charset="0"/>
              <a:cs typeface="Arial" panose="020B0604020202020204" pitchFamily="34" charset="0"/>
            </a:rPr>
            <a:t>Suffolk and North East Essex primary care services are an innovative, dedicated and evolving sector.  </a:t>
          </a:r>
          <a:endParaRPr lang="en-US" sz="1050" dirty="0">
            <a:latin typeface="Arial" panose="020B0604020202020204" pitchFamily="34" charset="0"/>
            <a:cs typeface="Arial" panose="020B0604020202020204" pitchFamily="34" charset="0"/>
          </a:endParaRPr>
        </a:p>
      </dgm:t>
    </dgm:pt>
    <dgm:pt modelId="{5E75C32A-E0B2-4F0B-87A8-2ACBCAC28569}" type="parTrans" cxnId="{38E8F4C5-93F3-4720-BDBB-55DE2E849696}">
      <dgm:prSet/>
      <dgm:spPr/>
      <dgm:t>
        <a:bodyPr/>
        <a:lstStyle/>
        <a:p>
          <a:endParaRPr lang="en-US" sz="2000"/>
        </a:p>
      </dgm:t>
    </dgm:pt>
    <dgm:pt modelId="{CF774C4A-EC8C-4707-B011-79ACBCBFA536}" type="sibTrans" cxnId="{38E8F4C5-93F3-4720-BDBB-55DE2E849696}">
      <dgm:prSet/>
      <dgm:spPr/>
      <dgm:t>
        <a:bodyPr/>
        <a:lstStyle/>
        <a:p>
          <a:endParaRPr lang="en-US" sz="2000"/>
        </a:p>
      </dgm:t>
    </dgm:pt>
    <dgm:pt modelId="{AA533D97-92AE-45CF-AF13-C088C8AD3E49}">
      <dgm:prSet custT="1"/>
      <dgm:spPr/>
      <dgm:t>
        <a:bodyPr/>
        <a:lstStyle/>
        <a:p>
          <a:r>
            <a:rPr lang="en-GB" sz="1050" dirty="0">
              <a:latin typeface="Arial" panose="020B0604020202020204" pitchFamily="34" charset="0"/>
              <a:cs typeface="Arial" panose="020B0604020202020204" pitchFamily="34" charset="0"/>
            </a:rPr>
            <a:t>There are new, multi-professional roles being incorporated into teams, and each play a vital role in the collaborative working the region is continually aspiring towards.  The health and care experience of the people of SNEE will be improved as a result of this collaborative working.  </a:t>
          </a:r>
          <a:endParaRPr lang="en-US" sz="1050" dirty="0">
            <a:latin typeface="Arial" panose="020B0604020202020204" pitchFamily="34" charset="0"/>
            <a:cs typeface="Arial" panose="020B0604020202020204" pitchFamily="34" charset="0"/>
          </a:endParaRPr>
        </a:p>
      </dgm:t>
    </dgm:pt>
    <dgm:pt modelId="{7B1129F1-371D-4185-840C-336BAE488B08}" type="parTrans" cxnId="{6507D31B-9E4C-4C2A-887B-69868DC7E16C}">
      <dgm:prSet/>
      <dgm:spPr/>
      <dgm:t>
        <a:bodyPr/>
        <a:lstStyle/>
        <a:p>
          <a:endParaRPr lang="en-US" sz="2000"/>
        </a:p>
      </dgm:t>
    </dgm:pt>
    <dgm:pt modelId="{3A9B1424-F3CF-4D50-AE33-8C5AD5796A47}" type="sibTrans" cxnId="{6507D31B-9E4C-4C2A-887B-69868DC7E16C}">
      <dgm:prSet/>
      <dgm:spPr/>
      <dgm:t>
        <a:bodyPr/>
        <a:lstStyle/>
        <a:p>
          <a:endParaRPr lang="en-US" sz="2000"/>
        </a:p>
      </dgm:t>
    </dgm:pt>
    <dgm:pt modelId="{4531A6B7-24E3-4CD0-B8F6-BD24D7CEF580}">
      <dgm:prSet custT="1"/>
      <dgm:spPr/>
      <dgm:t>
        <a:bodyPr/>
        <a:lstStyle/>
        <a:p>
          <a:r>
            <a:rPr lang="en-GB" sz="1050" dirty="0">
              <a:latin typeface="Arial" panose="020B0604020202020204" pitchFamily="34" charset="0"/>
              <a:cs typeface="Arial" panose="020B0604020202020204" pitchFamily="34" charset="0"/>
            </a:rPr>
            <a:t>Patient safety and the quality of health care in SNEE is at the heart of all ambitions (SNEE Training Hub 2024)</a:t>
          </a:r>
          <a:endParaRPr lang="en-US" sz="1050" dirty="0">
            <a:latin typeface="Arial" panose="020B0604020202020204" pitchFamily="34" charset="0"/>
            <a:cs typeface="Arial" panose="020B0604020202020204" pitchFamily="34" charset="0"/>
          </a:endParaRPr>
        </a:p>
      </dgm:t>
    </dgm:pt>
    <dgm:pt modelId="{DB1C99C1-3909-4297-B2AB-AEFED424237C}" type="parTrans" cxnId="{9892C6A5-57DD-4EFB-BEA5-F47FEA7B7D9C}">
      <dgm:prSet/>
      <dgm:spPr/>
      <dgm:t>
        <a:bodyPr/>
        <a:lstStyle/>
        <a:p>
          <a:endParaRPr lang="en-US" sz="2000"/>
        </a:p>
      </dgm:t>
    </dgm:pt>
    <dgm:pt modelId="{E3E4ECE8-8F48-4934-A4EC-E97248481DD1}" type="sibTrans" cxnId="{9892C6A5-57DD-4EFB-BEA5-F47FEA7B7D9C}">
      <dgm:prSet/>
      <dgm:spPr/>
      <dgm:t>
        <a:bodyPr/>
        <a:lstStyle/>
        <a:p>
          <a:endParaRPr lang="en-US" sz="2000"/>
        </a:p>
      </dgm:t>
    </dgm:pt>
    <dgm:pt modelId="{D1ED6634-2BFD-498B-9B8A-E6B52F7B042B}" type="pres">
      <dgm:prSet presAssocID="{F2C35409-A8E1-43D1-9812-E04D45391FF2}" presName="linear" presStyleCnt="0">
        <dgm:presLayoutVars>
          <dgm:animLvl val="lvl"/>
          <dgm:resizeHandles val="exact"/>
        </dgm:presLayoutVars>
      </dgm:prSet>
      <dgm:spPr/>
    </dgm:pt>
    <dgm:pt modelId="{B6F6EE82-B73D-446A-86D2-E2180FF40A89}" type="pres">
      <dgm:prSet presAssocID="{167EF9A0-8853-4C91-8DED-715E55DDA710}" presName="parentText" presStyleLbl="node1" presStyleIdx="0" presStyleCnt="7">
        <dgm:presLayoutVars>
          <dgm:chMax val="0"/>
          <dgm:bulletEnabled val="1"/>
        </dgm:presLayoutVars>
      </dgm:prSet>
      <dgm:spPr/>
    </dgm:pt>
    <dgm:pt modelId="{656F8AFE-D453-4B77-803C-D5CDAB624DC8}" type="pres">
      <dgm:prSet presAssocID="{7DFFA328-9498-4442-92A0-F2ABF3F88325}" presName="spacer" presStyleCnt="0"/>
      <dgm:spPr/>
    </dgm:pt>
    <dgm:pt modelId="{41A60971-E9B3-4CD9-8495-9B6A454E2E43}" type="pres">
      <dgm:prSet presAssocID="{49C9D3C1-79BE-4616-9DB7-750E162748D3}" presName="parentText" presStyleLbl="node1" presStyleIdx="1" presStyleCnt="7">
        <dgm:presLayoutVars>
          <dgm:chMax val="0"/>
          <dgm:bulletEnabled val="1"/>
        </dgm:presLayoutVars>
      </dgm:prSet>
      <dgm:spPr/>
    </dgm:pt>
    <dgm:pt modelId="{DC908F77-5475-4EE8-8437-8C3C7115BC72}" type="pres">
      <dgm:prSet presAssocID="{02B57630-D52F-453F-B4A2-8B0CA6F874FB}" presName="spacer" presStyleCnt="0"/>
      <dgm:spPr/>
    </dgm:pt>
    <dgm:pt modelId="{7A5519F6-BBF6-4A27-A6CD-3F5939E8A270}" type="pres">
      <dgm:prSet presAssocID="{1B6F104B-8669-4806-9101-1433BEA293B1}" presName="parentText" presStyleLbl="node1" presStyleIdx="2" presStyleCnt="7">
        <dgm:presLayoutVars>
          <dgm:chMax val="0"/>
          <dgm:bulletEnabled val="1"/>
        </dgm:presLayoutVars>
      </dgm:prSet>
      <dgm:spPr/>
    </dgm:pt>
    <dgm:pt modelId="{D80648F8-10BF-4B65-B2DB-CF1E2378D644}" type="pres">
      <dgm:prSet presAssocID="{93217F46-C8AD-451B-BDDC-E5029D93B349}" presName="spacer" presStyleCnt="0"/>
      <dgm:spPr/>
    </dgm:pt>
    <dgm:pt modelId="{65E62D72-D097-4AF8-AF1E-17C4805986B4}" type="pres">
      <dgm:prSet presAssocID="{FBB8C3DD-F923-4ED6-AC52-28A57E0D2050}" presName="parentText" presStyleLbl="node1" presStyleIdx="3" presStyleCnt="7">
        <dgm:presLayoutVars>
          <dgm:chMax val="0"/>
          <dgm:bulletEnabled val="1"/>
        </dgm:presLayoutVars>
      </dgm:prSet>
      <dgm:spPr/>
    </dgm:pt>
    <dgm:pt modelId="{936CEA6C-5309-4A61-9695-BA69078E7847}" type="pres">
      <dgm:prSet presAssocID="{7E134BF0-7F40-4E3C-8265-63E9E74AAB1C}" presName="spacer" presStyleCnt="0"/>
      <dgm:spPr/>
    </dgm:pt>
    <dgm:pt modelId="{8A0DE7FC-84E8-454E-9505-65B236581D06}" type="pres">
      <dgm:prSet presAssocID="{877820E6-C88E-4655-A04E-9DBC5033E93B}" presName="parentText" presStyleLbl="node1" presStyleIdx="4" presStyleCnt="7">
        <dgm:presLayoutVars>
          <dgm:chMax val="0"/>
          <dgm:bulletEnabled val="1"/>
        </dgm:presLayoutVars>
      </dgm:prSet>
      <dgm:spPr/>
    </dgm:pt>
    <dgm:pt modelId="{0C005673-EEAB-43D8-A62D-69C50E70B2D4}" type="pres">
      <dgm:prSet presAssocID="{CF774C4A-EC8C-4707-B011-79ACBCBFA536}" presName="spacer" presStyleCnt="0"/>
      <dgm:spPr/>
    </dgm:pt>
    <dgm:pt modelId="{7FECAC5A-6B1B-4967-8013-73505D960676}" type="pres">
      <dgm:prSet presAssocID="{AA533D97-92AE-45CF-AF13-C088C8AD3E49}" presName="parentText" presStyleLbl="node1" presStyleIdx="5" presStyleCnt="7">
        <dgm:presLayoutVars>
          <dgm:chMax val="0"/>
          <dgm:bulletEnabled val="1"/>
        </dgm:presLayoutVars>
      </dgm:prSet>
      <dgm:spPr/>
    </dgm:pt>
    <dgm:pt modelId="{EF047546-49DC-43D9-B068-E8BF5E59A92B}" type="pres">
      <dgm:prSet presAssocID="{3A9B1424-F3CF-4D50-AE33-8C5AD5796A47}" presName="spacer" presStyleCnt="0"/>
      <dgm:spPr/>
    </dgm:pt>
    <dgm:pt modelId="{84F99C83-DF44-41DD-9E92-118F4C5BDFDE}" type="pres">
      <dgm:prSet presAssocID="{4531A6B7-24E3-4CD0-B8F6-BD24D7CEF580}" presName="parentText" presStyleLbl="node1" presStyleIdx="6" presStyleCnt="7">
        <dgm:presLayoutVars>
          <dgm:chMax val="0"/>
          <dgm:bulletEnabled val="1"/>
        </dgm:presLayoutVars>
      </dgm:prSet>
      <dgm:spPr/>
    </dgm:pt>
  </dgm:ptLst>
  <dgm:cxnLst>
    <dgm:cxn modelId="{84821907-D4B0-42CE-ABEB-53C229312A63}" type="presOf" srcId="{49C9D3C1-79BE-4616-9DB7-750E162748D3}" destId="{41A60971-E9B3-4CD9-8495-9B6A454E2E43}" srcOrd="0" destOrd="0" presId="urn:microsoft.com/office/officeart/2005/8/layout/vList2"/>
    <dgm:cxn modelId="{6507D31B-9E4C-4C2A-887B-69868DC7E16C}" srcId="{F2C35409-A8E1-43D1-9812-E04D45391FF2}" destId="{AA533D97-92AE-45CF-AF13-C088C8AD3E49}" srcOrd="5" destOrd="0" parTransId="{7B1129F1-371D-4185-840C-336BAE488B08}" sibTransId="{3A9B1424-F3CF-4D50-AE33-8C5AD5796A47}"/>
    <dgm:cxn modelId="{F2AB4826-D3E6-4646-95EA-CEC1CDB8FAC6}" type="presOf" srcId="{877820E6-C88E-4655-A04E-9DBC5033E93B}" destId="{8A0DE7FC-84E8-454E-9505-65B236581D06}" srcOrd="0" destOrd="0" presId="urn:microsoft.com/office/officeart/2005/8/layout/vList2"/>
    <dgm:cxn modelId="{7741612E-8492-4DA4-B513-9C41541F8F0E}" srcId="{F2C35409-A8E1-43D1-9812-E04D45391FF2}" destId="{1B6F104B-8669-4806-9101-1433BEA293B1}" srcOrd="2" destOrd="0" parTransId="{9BFB6381-233C-4795-93C1-2A522807FE9D}" sibTransId="{93217F46-C8AD-451B-BDDC-E5029D93B349}"/>
    <dgm:cxn modelId="{A188DF6E-93B5-4985-A7E7-1BFCB7691D0E}" type="presOf" srcId="{F2C35409-A8E1-43D1-9812-E04D45391FF2}" destId="{D1ED6634-2BFD-498B-9B8A-E6B52F7B042B}" srcOrd="0" destOrd="0" presId="urn:microsoft.com/office/officeart/2005/8/layout/vList2"/>
    <dgm:cxn modelId="{D4F36458-D6F9-4162-A7AA-8D4439874404}" type="presOf" srcId="{1B6F104B-8669-4806-9101-1433BEA293B1}" destId="{7A5519F6-BBF6-4A27-A6CD-3F5939E8A270}" srcOrd="0" destOrd="0" presId="urn:microsoft.com/office/officeart/2005/8/layout/vList2"/>
    <dgm:cxn modelId="{9892C6A5-57DD-4EFB-BEA5-F47FEA7B7D9C}" srcId="{F2C35409-A8E1-43D1-9812-E04D45391FF2}" destId="{4531A6B7-24E3-4CD0-B8F6-BD24D7CEF580}" srcOrd="6" destOrd="0" parTransId="{DB1C99C1-3909-4297-B2AB-AEFED424237C}" sibTransId="{E3E4ECE8-8F48-4934-A4EC-E97248481DD1}"/>
    <dgm:cxn modelId="{07A8E3B4-7330-458C-B250-3CD173623946}" type="presOf" srcId="{4531A6B7-24E3-4CD0-B8F6-BD24D7CEF580}" destId="{84F99C83-DF44-41DD-9E92-118F4C5BDFDE}" srcOrd="0" destOrd="0" presId="urn:microsoft.com/office/officeart/2005/8/layout/vList2"/>
    <dgm:cxn modelId="{38E8F4C5-93F3-4720-BDBB-55DE2E849696}" srcId="{F2C35409-A8E1-43D1-9812-E04D45391FF2}" destId="{877820E6-C88E-4655-A04E-9DBC5033E93B}" srcOrd="4" destOrd="0" parTransId="{5E75C32A-E0B2-4F0B-87A8-2ACBCAC28569}" sibTransId="{CF774C4A-EC8C-4707-B011-79ACBCBFA536}"/>
    <dgm:cxn modelId="{1F4A51D0-F8C9-48E0-8FAC-60129AD33D8D}" type="presOf" srcId="{AA533D97-92AE-45CF-AF13-C088C8AD3E49}" destId="{7FECAC5A-6B1B-4967-8013-73505D960676}" srcOrd="0" destOrd="0" presId="urn:microsoft.com/office/officeart/2005/8/layout/vList2"/>
    <dgm:cxn modelId="{E0DCF9D9-9533-479C-ABA1-FCC76B815507}" srcId="{F2C35409-A8E1-43D1-9812-E04D45391FF2}" destId="{49C9D3C1-79BE-4616-9DB7-750E162748D3}" srcOrd="1" destOrd="0" parTransId="{EBC7C36A-A215-4EE0-B22E-6EF31A25EC21}" sibTransId="{02B57630-D52F-453F-B4A2-8B0CA6F874FB}"/>
    <dgm:cxn modelId="{43D9E7E8-104D-475F-8AAA-77A726AC4CDB}" type="presOf" srcId="{FBB8C3DD-F923-4ED6-AC52-28A57E0D2050}" destId="{65E62D72-D097-4AF8-AF1E-17C4805986B4}" srcOrd="0" destOrd="0" presId="urn:microsoft.com/office/officeart/2005/8/layout/vList2"/>
    <dgm:cxn modelId="{5F3D2AF0-26EC-46FC-B57E-B6084CFCFF18}" srcId="{F2C35409-A8E1-43D1-9812-E04D45391FF2}" destId="{FBB8C3DD-F923-4ED6-AC52-28A57E0D2050}" srcOrd="3" destOrd="0" parTransId="{3EF2C106-E533-4FD6-A552-9FBA4874C8EB}" sibTransId="{7E134BF0-7F40-4E3C-8265-63E9E74AAB1C}"/>
    <dgm:cxn modelId="{7363B5F0-2158-4984-B756-12EC85AAAF60}" type="presOf" srcId="{167EF9A0-8853-4C91-8DED-715E55DDA710}" destId="{B6F6EE82-B73D-446A-86D2-E2180FF40A89}" srcOrd="0" destOrd="0" presId="urn:microsoft.com/office/officeart/2005/8/layout/vList2"/>
    <dgm:cxn modelId="{F69FCBFD-5480-44B2-A55E-4914C3DA3691}" srcId="{F2C35409-A8E1-43D1-9812-E04D45391FF2}" destId="{167EF9A0-8853-4C91-8DED-715E55DDA710}" srcOrd="0" destOrd="0" parTransId="{C1EAD736-EAB7-4DF5-9854-24E940333EEB}" sibTransId="{7DFFA328-9498-4442-92A0-F2ABF3F88325}"/>
    <dgm:cxn modelId="{38CDE277-269F-47C5-817A-267D1A05C0E1}" type="presParOf" srcId="{D1ED6634-2BFD-498B-9B8A-E6B52F7B042B}" destId="{B6F6EE82-B73D-446A-86D2-E2180FF40A89}" srcOrd="0" destOrd="0" presId="urn:microsoft.com/office/officeart/2005/8/layout/vList2"/>
    <dgm:cxn modelId="{8D2BFDD9-A52C-4FBA-ACB4-89E341C47FFD}" type="presParOf" srcId="{D1ED6634-2BFD-498B-9B8A-E6B52F7B042B}" destId="{656F8AFE-D453-4B77-803C-D5CDAB624DC8}" srcOrd="1" destOrd="0" presId="urn:microsoft.com/office/officeart/2005/8/layout/vList2"/>
    <dgm:cxn modelId="{BB90703C-7CCA-4DFE-B1B2-8BB55CE5E893}" type="presParOf" srcId="{D1ED6634-2BFD-498B-9B8A-E6B52F7B042B}" destId="{41A60971-E9B3-4CD9-8495-9B6A454E2E43}" srcOrd="2" destOrd="0" presId="urn:microsoft.com/office/officeart/2005/8/layout/vList2"/>
    <dgm:cxn modelId="{939D2C26-DC25-488D-9642-7BAF04D16405}" type="presParOf" srcId="{D1ED6634-2BFD-498B-9B8A-E6B52F7B042B}" destId="{DC908F77-5475-4EE8-8437-8C3C7115BC72}" srcOrd="3" destOrd="0" presId="urn:microsoft.com/office/officeart/2005/8/layout/vList2"/>
    <dgm:cxn modelId="{DD488EDF-8397-4DFB-844F-DA611099EDCF}" type="presParOf" srcId="{D1ED6634-2BFD-498B-9B8A-E6B52F7B042B}" destId="{7A5519F6-BBF6-4A27-A6CD-3F5939E8A270}" srcOrd="4" destOrd="0" presId="urn:microsoft.com/office/officeart/2005/8/layout/vList2"/>
    <dgm:cxn modelId="{6B98EE00-A4DD-4D60-95F7-D94C05C26DA7}" type="presParOf" srcId="{D1ED6634-2BFD-498B-9B8A-E6B52F7B042B}" destId="{D80648F8-10BF-4B65-B2DB-CF1E2378D644}" srcOrd="5" destOrd="0" presId="urn:microsoft.com/office/officeart/2005/8/layout/vList2"/>
    <dgm:cxn modelId="{D5FBF39C-6A65-4E96-AD03-B0AFB0BCC92D}" type="presParOf" srcId="{D1ED6634-2BFD-498B-9B8A-E6B52F7B042B}" destId="{65E62D72-D097-4AF8-AF1E-17C4805986B4}" srcOrd="6" destOrd="0" presId="urn:microsoft.com/office/officeart/2005/8/layout/vList2"/>
    <dgm:cxn modelId="{84E18B0D-98CD-4902-836B-634F8191222A}" type="presParOf" srcId="{D1ED6634-2BFD-498B-9B8A-E6B52F7B042B}" destId="{936CEA6C-5309-4A61-9695-BA69078E7847}" srcOrd="7" destOrd="0" presId="urn:microsoft.com/office/officeart/2005/8/layout/vList2"/>
    <dgm:cxn modelId="{5F652AD8-6CAE-4166-B60D-6AF4D8D6EB4B}" type="presParOf" srcId="{D1ED6634-2BFD-498B-9B8A-E6B52F7B042B}" destId="{8A0DE7FC-84E8-454E-9505-65B236581D06}" srcOrd="8" destOrd="0" presId="urn:microsoft.com/office/officeart/2005/8/layout/vList2"/>
    <dgm:cxn modelId="{3D6EE605-2B06-4514-A5F0-445C502F54DF}" type="presParOf" srcId="{D1ED6634-2BFD-498B-9B8A-E6B52F7B042B}" destId="{0C005673-EEAB-43D8-A62D-69C50E70B2D4}" srcOrd="9" destOrd="0" presId="urn:microsoft.com/office/officeart/2005/8/layout/vList2"/>
    <dgm:cxn modelId="{DC0975BC-ED40-4BF6-9EA2-88712B85C361}" type="presParOf" srcId="{D1ED6634-2BFD-498B-9B8A-E6B52F7B042B}" destId="{7FECAC5A-6B1B-4967-8013-73505D960676}" srcOrd="10" destOrd="0" presId="urn:microsoft.com/office/officeart/2005/8/layout/vList2"/>
    <dgm:cxn modelId="{A2E87D3E-6FD7-49A6-B7F0-49A04FEC024A}" type="presParOf" srcId="{D1ED6634-2BFD-498B-9B8A-E6B52F7B042B}" destId="{EF047546-49DC-43D9-B068-E8BF5E59A92B}" srcOrd="11" destOrd="0" presId="urn:microsoft.com/office/officeart/2005/8/layout/vList2"/>
    <dgm:cxn modelId="{7DEF89FE-F36E-4C51-BDA9-3D00F481549E}" type="presParOf" srcId="{D1ED6634-2BFD-498B-9B8A-E6B52F7B042B}" destId="{84F99C83-DF44-41DD-9E92-118F4C5BDFDE}"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730DD4-B5E2-45B5-8D4F-42DA427382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1B6B678-834E-406C-BC80-BA0331823A35}">
      <dgm:prSet/>
      <dgm:spPr/>
      <dgm:t>
        <a:bodyPr/>
        <a:lstStyle/>
        <a:p>
          <a:r>
            <a:rPr lang="en-GB" dirty="0"/>
            <a:t>The Suffolk and North east Essex overall population is </a:t>
          </a:r>
          <a:r>
            <a:rPr lang="en-GB" b="1" dirty="0"/>
            <a:t>1,077,187 </a:t>
          </a:r>
          <a:r>
            <a:rPr lang="en-GB" b="0" i="1" dirty="0"/>
            <a:t>(January 2025). </a:t>
          </a:r>
          <a:endParaRPr lang="en-GB" dirty="0"/>
        </a:p>
      </dgm:t>
    </dgm:pt>
    <dgm:pt modelId="{35A9FA2C-75C5-47A0-B31F-B17DC1B7CA25}" type="parTrans" cxnId="{F2391C85-CA91-49F9-8876-906FF5FF3342}">
      <dgm:prSet/>
      <dgm:spPr/>
      <dgm:t>
        <a:bodyPr/>
        <a:lstStyle/>
        <a:p>
          <a:endParaRPr lang="en-GB"/>
        </a:p>
      </dgm:t>
    </dgm:pt>
    <dgm:pt modelId="{19CD2B42-32A6-4D97-A2A1-6D437239EE45}" type="sibTrans" cxnId="{F2391C85-CA91-49F9-8876-906FF5FF3342}">
      <dgm:prSet/>
      <dgm:spPr/>
      <dgm:t>
        <a:bodyPr/>
        <a:lstStyle/>
        <a:p>
          <a:endParaRPr lang="en-GB"/>
        </a:p>
      </dgm:t>
    </dgm:pt>
    <dgm:pt modelId="{637519C9-C833-4EC6-96BE-8DE17374FE81}">
      <dgm:prSet/>
      <dgm:spPr/>
      <dgm:t>
        <a:bodyPr/>
        <a:lstStyle/>
        <a:p>
          <a:r>
            <a:rPr lang="en-GB" dirty="0"/>
            <a:t>The population across the ICS is expected to </a:t>
          </a:r>
          <a:r>
            <a:rPr lang="en-GB" b="1" dirty="0"/>
            <a:t>increase by 8% by 2027</a:t>
          </a:r>
          <a:r>
            <a:rPr lang="en-GB" dirty="0"/>
            <a:t>, and by </a:t>
          </a:r>
          <a:r>
            <a:rPr lang="en-GB" b="1" dirty="0"/>
            <a:t>14% by 2032</a:t>
          </a:r>
          <a:r>
            <a:rPr lang="en-GB" dirty="0"/>
            <a:t>.  </a:t>
          </a:r>
          <a:r>
            <a:rPr lang="en-GB"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Source:  Office for National Statistics</a:t>
          </a:r>
          <a:endParaRPr lang="en-GB" dirty="0">
            <a:solidFill>
              <a:schemeClr val="bg1"/>
            </a:solidFill>
          </a:endParaRPr>
        </a:p>
      </dgm:t>
    </dgm:pt>
    <dgm:pt modelId="{D079CEE1-DE5F-460E-8CD1-539971943B28}" type="parTrans" cxnId="{1C2C6F6E-BB96-4E67-9EFB-3816AD3D5C4B}">
      <dgm:prSet/>
      <dgm:spPr/>
      <dgm:t>
        <a:bodyPr/>
        <a:lstStyle/>
        <a:p>
          <a:endParaRPr lang="en-GB"/>
        </a:p>
      </dgm:t>
    </dgm:pt>
    <dgm:pt modelId="{E070FC01-2CCF-4532-A3E3-FA535BB01A7C}" type="sibTrans" cxnId="{1C2C6F6E-BB96-4E67-9EFB-3816AD3D5C4B}">
      <dgm:prSet/>
      <dgm:spPr/>
      <dgm:t>
        <a:bodyPr/>
        <a:lstStyle/>
        <a:p>
          <a:endParaRPr lang="en-GB"/>
        </a:p>
      </dgm:t>
    </dgm:pt>
    <dgm:pt modelId="{EEF8D269-C839-4C88-9031-1F0ACF8C68B8}" type="pres">
      <dgm:prSet presAssocID="{D6730DD4-B5E2-45B5-8D4F-42DA427382D7}" presName="linear" presStyleCnt="0">
        <dgm:presLayoutVars>
          <dgm:animLvl val="lvl"/>
          <dgm:resizeHandles val="exact"/>
        </dgm:presLayoutVars>
      </dgm:prSet>
      <dgm:spPr/>
    </dgm:pt>
    <dgm:pt modelId="{2E9E3697-2B66-4988-93DC-97A7C63E542F}" type="pres">
      <dgm:prSet presAssocID="{B1B6B678-834E-406C-BC80-BA0331823A35}" presName="parentText" presStyleLbl="node1" presStyleIdx="0" presStyleCnt="2">
        <dgm:presLayoutVars>
          <dgm:chMax val="0"/>
          <dgm:bulletEnabled val="1"/>
        </dgm:presLayoutVars>
      </dgm:prSet>
      <dgm:spPr/>
    </dgm:pt>
    <dgm:pt modelId="{E5D27242-6870-4663-9E25-ED73B69BD42A}" type="pres">
      <dgm:prSet presAssocID="{19CD2B42-32A6-4D97-A2A1-6D437239EE45}" presName="spacer" presStyleCnt="0"/>
      <dgm:spPr/>
    </dgm:pt>
    <dgm:pt modelId="{7E218F57-7C67-4726-A4F1-3821FF266171}" type="pres">
      <dgm:prSet presAssocID="{637519C9-C833-4EC6-96BE-8DE17374FE81}" presName="parentText" presStyleLbl="node1" presStyleIdx="1" presStyleCnt="2">
        <dgm:presLayoutVars>
          <dgm:chMax val="0"/>
          <dgm:bulletEnabled val="1"/>
        </dgm:presLayoutVars>
      </dgm:prSet>
      <dgm:spPr/>
    </dgm:pt>
  </dgm:ptLst>
  <dgm:cxnLst>
    <dgm:cxn modelId="{F00EEC11-44CE-43FD-877B-F923A7A953B7}" type="presOf" srcId="{D6730DD4-B5E2-45B5-8D4F-42DA427382D7}" destId="{EEF8D269-C839-4C88-9031-1F0ACF8C68B8}" srcOrd="0" destOrd="0" presId="urn:microsoft.com/office/officeart/2005/8/layout/vList2"/>
    <dgm:cxn modelId="{9244852D-14B3-405D-A9ED-3FC8975977FC}" type="presOf" srcId="{637519C9-C833-4EC6-96BE-8DE17374FE81}" destId="{7E218F57-7C67-4726-A4F1-3821FF266171}" srcOrd="0" destOrd="0" presId="urn:microsoft.com/office/officeart/2005/8/layout/vList2"/>
    <dgm:cxn modelId="{1C2C6F6E-BB96-4E67-9EFB-3816AD3D5C4B}" srcId="{D6730DD4-B5E2-45B5-8D4F-42DA427382D7}" destId="{637519C9-C833-4EC6-96BE-8DE17374FE81}" srcOrd="1" destOrd="0" parTransId="{D079CEE1-DE5F-460E-8CD1-539971943B28}" sibTransId="{E070FC01-2CCF-4532-A3E3-FA535BB01A7C}"/>
    <dgm:cxn modelId="{F2391C85-CA91-49F9-8876-906FF5FF3342}" srcId="{D6730DD4-B5E2-45B5-8D4F-42DA427382D7}" destId="{B1B6B678-834E-406C-BC80-BA0331823A35}" srcOrd="0" destOrd="0" parTransId="{35A9FA2C-75C5-47A0-B31F-B17DC1B7CA25}" sibTransId="{19CD2B42-32A6-4D97-A2A1-6D437239EE45}"/>
    <dgm:cxn modelId="{A41CB4D4-78DD-461A-9422-4AD07AF44ADA}" type="presOf" srcId="{B1B6B678-834E-406C-BC80-BA0331823A35}" destId="{2E9E3697-2B66-4988-93DC-97A7C63E542F}" srcOrd="0" destOrd="0" presId="urn:microsoft.com/office/officeart/2005/8/layout/vList2"/>
    <dgm:cxn modelId="{EE1EEAD5-4BDE-49F3-86DD-805228B0D350}" type="presParOf" srcId="{EEF8D269-C839-4C88-9031-1F0ACF8C68B8}" destId="{2E9E3697-2B66-4988-93DC-97A7C63E542F}" srcOrd="0" destOrd="0" presId="urn:microsoft.com/office/officeart/2005/8/layout/vList2"/>
    <dgm:cxn modelId="{5C271A96-5DDB-45C2-8F3E-0F2E0C561A6C}" type="presParOf" srcId="{EEF8D269-C839-4C88-9031-1F0ACF8C68B8}" destId="{E5D27242-6870-4663-9E25-ED73B69BD42A}" srcOrd="1" destOrd="0" presId="urn:microsoft.com/office/officeart/2005/8/layout/vList2"/>
    <dgm:cxn modelId="{75AEEAFD-6003-42C9-BD8A-47A3623E89B2}" type="presParOf" srcId="{EEF8D269-C839-4C88-9031-1F0ACF8C68B8}" destId="{7E218F57-7C67-4726-A4F1-3821FF26617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CD56E-05B4-4AA7-9FEA-590A67A6569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A0D94DF7-87FB-43F4-BF21-BABBE489F520}">
      <dgm:prSet/>
      <dgm:spPr/>
      <dgm:t>
        <a:bodyPr/>
        <a:lstStyle/>
        <a:p>
          <a:r>
            <a:rPr lang="en-GB" b="1" i="0" baseline="0" dirty="0"/>
            <a:t>Medicine Optimisation Teams</a:t>
          </a:r>
          <a:r>
            <a:rPr lang="en-GB" dirty="0"/>
            <a:t>: </a:t>
          </a:r>
        </a:p>
        <a:p>
          <a:r>
            <a:rPr lang="en-GB" dirty="0"/>
            <a:t>Led by the Suffolk and North east Essex (SNEE) Integrated Care Board (ICB) the teams comprise of Pharmacists, Pharmacy Technicians, Appliance Nurses and Support Officers.  There are 3 teams working across our alliances.  The medicine optimisation teams are responsible for supporting prescribers and their support of </a:t>
          </a:r>
          <a:r>
            <a:rPr lang="en-GB" baseline="0" dirty="0">
              <a:solidFill>
                <a:schemeClr val="bg1"/>
              </a:solidFill>
            </a:rPr>
            <a:t>staff across SNEE to ensure prescribing is cost effective, evidence based, safe and sustainable.  </a:t>
          </a:r>
          <a:r>
            <a:rPr lang="en-GB" baseline="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Further information </a:t>
          </a:r>
          <a:endParaRPr lang="en-GB" baseline="0" dirty="0">
            <a:solidFill>
              <a:schemeClr val="bg1">
                <a:lumMod val="95000"/>
              </a:schemeClr>
            </a:solidFill>
          </a:endParaRPr>
        </a:p>
      </dgm:t>
    </dgm:pt>
    <dgm:pt modelId="{30DB9161-0326-4ECE-AB97-2ACBAD221D64}" type="parTrans" cxnId="{2A5CD5EE-55A4-45AF-934E-24CAECDAE732}">
      <dgm:prSet/>
      <dgm:spPr/>
      <dgm:t>
        <a:bodyPr/>
        <a:lstStyle/>
        <a:p>
          <a:endParaRPr lang="en-GB"/>
        </a:p>
      </dgm:t>
    </dgm:pt>
    <dgm:pt modelId="{F7D94EFC-582D-4F11-ADCB-D81FA6868CC7}" type="sibTrans" cxnId="{2A5CD5EE-55A4-45AF-934E-24CAECDAE732}">
      <dgm:prSet/>
      <dgm:spPr/>
      <dgm:t>
        <a:bodyPr/>
        <a:lstStyle/>
        <a:p>
          <a:endParaRPr lang="en-GB"/>
        </a:p>
      </dgm:t>
    </dgm:pt>
    <dgm:pt modelId="{017B2FD4-2290-4FCF-A148-A36590243527}">
      <dgm:prSet/>
      <dgm:spPr/>
      <dgm:t>
        <a:bodyPr/>
        <a:lstStyle/>
        <a:p>
          <a:r>
            <a:rPr lang="en-GB" b="1" dirty="0"/>
            <a:t>ICB Care Homes Team</a:t>
          </a:r>
          <a:r>
            <a:rPr lang="en-GB" dirty="0"/>
            <a:t>: </a:t>
          </a:r>
        </a:p>
        <a:p>
          <a:r>
            <a:rPr lang="en-GB" dirty="0"/>
            <a:t>The ICB’s Care Homes Team works closely with care homes and providers to help improve the quality of care residents receive. The team help to support care home staff to ensure </a:t>
          </a:r>
          <a:r>
            <a:rPr lang="en-GB" dirty="0">
              <a:solidFill>
                <a:schemeClr val="bg1">
                  <a:lumMod val="95000"/>
                </a:schemeClr>
              </a:solidFill>
            </a:rPr>
            <a:t>they are receiving the training they need and complying with CQC guidelines.  </a:t>
          </a:r>
          <a:r>
            <a:rPr lang="en-GB" dirty="0">
              <a:solidFill>
                <a:schemeClr val="bg1">
                  <a:lumMod val="95000"/>
                </a:schemeClr>
              </a:solidFill>
              <a:hlinkClick xmlns:r="http://schemas.openxmlformats.org/officeDocument/2006/relationships" r:id="rId2">
                <a:extLst>
                  <a:ext uri="{A12FA001-AC4F-418D-AE19-62706E023703}">
                    <ahyp:hlinkClr xmlns:ahyp="http://schemas.microsoft.com/office/drawing/2018/hyperlinkcolor" val="tx"/>
                  </a:ext>
                </a:extLst>
              </a:hlinkClick>
            </a:rPr>
            <a:t>Further information</a:t>
          </a:r>
          <a:endParaRPr lang="en-GB" dirty="0">
            <a:solidFill>
              <a:schemeClr val="bg1">
                <a:lumMod val="95000"/>
              </a:schemeClr>
            </a:solidFill>
          </a:endParaRPr>
        </a:p>
      </dgm:t>
    </dgm:pt>
    <dgm:pt modelId="{0C554672-148D-4230-8E0E-034651CA8477}" type="parTrans" cxnId="{49B9E10D-F195-46E5-96EB-B8A8FDA03CF1}">
      <dgm:prSet/>
      <dgm:spPr/>
      <dgm:t>
        <a:bodyPr/>
        <a:lstStyle/>
        <a:p>
          <a:endParaRPr lang="en-GB"/>
        </a:p>
      </dgm:t>
    </dgm:pt>
    <dgm:pt modelId="{A2E4E623-6CBE-46B8-85A3-87641A887372}" type="sibTrans" cxnId="{49B9E10D-F195-46E5-96EB-B8A8FDA03CF1}">
      <dgm:prSet/>
      <dgm:spPr/>
      <dgm:t>
        <a:bodyPr/>
        <a:lstStyle/>
        <a:p>
          <a:endParaRPr lang="en-GB"/>
        </a:p>
      </dgm:t>
    </dgm:pt>
    <dgm:pt modelId="{A25E2324-E3DC-4B8E-A690-3791BEC62BB1}">
      <dgm:prSet/>
      <dgm:spPr/>
      <dgm:t>
        <a:bodyPr/>
        <a:lstStyle/>
        <a:p>
          <a:r>
            <a:rPr lang="en-GB" b="1" i="0" baseline="0" dirty="0"/>
            <a:t>Continuing Healthcare Team: </a:t>
          </a:r>
        </a:p>
        <a:p>
          <a:r>
            <a:rPr lang="en-GB" dirty="0"/>
            <a:t>NHS Continuing Healthcare means a package of ongoing care that is arranged and funded solely by the National Health Service (NHS.)  It is for a relatively small number of people who have been assessed as having what is called a primary health need.  It is the responsibility of the NHS Suffolk and North East Essex Integrated Care Board to decide the appropriate package of support for someone who is eligible for NHS Continuing Healthcare. </a:t>
          </a:r>
          <a:r>
            <a:rPr lang="en-GB" dirty="0">
              <a:solidFill>
                <a:schemeClr val="bg1">
                  <a:lumMod val="95000"/>
                </a:schemeClr>
              </a:solidFill>
              <a:hlinkClick xmlns:r="http://schemas.openxmlformats.org/officeDocument/2006/relationships" r:id="rId3">
                <a:extLst>
                  <a:ext uri="{A12FA001-AC4F-418D-AE19-62706E023703}">
                    <ahyp:hlinkClr xmlns:ahyp="http://schemas.microsoft.com/office/drawing/2018/hyperlinkcolor" val="tx"/>
                  </a:ext>
                </a:extLst>
              </a:hlinkClick>
            </a:rPr>
            <a:t>Further information</a:t>
          </a:r>
          <a:endParaRPr lang="en-GB" dirty="0">
            <a:solidFill>
              <a:schemeClr val="bg1">
                <a:lumMod val="95000"/>
              </a:schemeClr>
            </a:solidFill>
          </a:endParaRPr>
        </a:p>
      </dgm:t>
    </dgm:pt>
    <dgm:pt modelId="{D5586557-1864-459D-AACA-DC4839A97473}" type="parTrans" cxnId="{80EC9D1F-F05B-4209-A952-CB43610E7A79}">
      <dgm:prSet/>
      <dgm:spPr/>
      <dgm:t>
        <a:bodyPr/>
        <a:lstStyle/>
        <a:p>
          <a:endParaRPr lang="en-GB"/>
        </a:p>
      </dgm:t>
    </dgm:pt>
    <dgm:pt modelId="{C00CAFAA-9F14-4256-8F3B-12D1850833FA}" type="sibTrans" cxnId="{80EC9D1F-F05B-4209-A952-CB43610E7A79}">
      <dgm:prSet/>
      <dgm:spPr/>
      <dgm:t>
        <a:bodyPr/>
        <a:lstStyle/>
        <a:p>
          <a:endParaRPr lang="en-GB"/>
        </a:p>
      </dgm:t>
    </dgm:pt>
    <dgm:pt modelId="{206F778D-D135-457C-88A2-CC1B53F2629A}">
      <dgm:prSet/>
      <dgm:spPr/>
      <dgm:t>
        <a:bodyPr/>
        <a:lstStyle/>
        <a:p>
          <a:r>
            <a:rPr lang="en-GB" b="1" i="0" baseline="0" dirty="0"/>
            <a:t>Infection Control Team: </a:t>
          </a:r>
        </a:p>
        <a:p>
          <a:r>
            <a:rPr lang="en-GB" dirty="0"/>
            <a:t>The ICB Infection Prevention and Control (ICB IPC) Team aims to ensure that Infection Prevention and Control practice is safe and effective across GP practices in Suffolk and North East Essex.  Good infection prevention and control can reduce the risk of healthcare associated infection and demonstrate that services are continually improving (SNEE ICB IPC Strategy, 2023).  For further information on the SNEE ICB IPC Team, including how to become an IPC lead or access training opportunities, please </a:t>
          </a:r>
          <a:r>
            <a:rPr lang="en-GB" dirty="0">
              <a:solidFill>
                <a:schemeClr val="bg1">
                  <a:lumMod val="95000"/>
                </a:schemeClr>
              </a:solidFill>
            </a:rPr>
            <a:t>visit </a:t>
          </a:r>
          <a:r>
            <a:rPr lang="en-GB" dirty="0">
              <a:solidFill>
                <a:schemeClr val="bg1">
                  <a:lumMod val="95000"/>
                </a:schemeClr>
              </a:solidFill>
              <a:hlinkClick xmlns:r="http://schemas.openxmlformats.org/officeDocument/2006/relationships" r:id="rId4">
                <a:extLst>
                  <a:ext uri="{A12FA001-AC4F-418D-AE19-62706E023703}">
                    <ahyp:hlinkClr xmlns:ahyp="http://schemas.microsoft.com/office/drawing/2018/hyperlinkcolor" val="tx"/>
                  </a:ext>
                </a:extLst>
              </a:hlinkClick>
            </a:rPr>
            <a:t>here</a:t>
          </a:r>
          <a:endParaRPr lang="en-GB" dirty="0">
            <a:solidFill>
              <a:schemeClr val="bg1">
                <a:lumMod val="95000"/>
              </a:schemeClr>
            </a:solidFill>
          </a:endParaRPr>
        </a:p>
      </dgm:t>
    </dgm:pt>
    <dgm:pt modelId="{40E0C8CB-3087-4245-B1CB-11E4D79BA4FE}" type="parTrans" cxnId="{F62C9EBB-022F-4BBE-BA52-C94FC307B312}">
      <dgm:prSet/>
      <dgm:spPr/>
      <dgm:t>
        <a:bodyPr/>
        <a:lstStyle/>
        <a:p>
          <a:endParaRPr lang="en-GB"/>
        </a:p>
      </dgm:t>
    </dgm:pt>
    <dgm:pt modelId="{9E4A1EA9-A15F-406E-B460-07BEF7D84F78}" type="sibTrans" cxnId="{F62C9EBB-022F-4BBE-BA52-C94FC307B312}">
      <dgm:prSet/>
      <dgm:spPr/>
      <dgm:t>
        <a:bodyPr/>
        <a:lstStyle/>
        <a:p>
          <a:endParaRPr lang="en-GB"/>
        </a:p>
      </dgm:t>
    </dgm:pt>
    <dgm:pt modelId="{1D7256D5-D48E-4231-8AA7-9292AA21D67D}">
      <dgm:prSet/>
      <dgm:spPr/>
      <dgm:t>
        <a:bodyPr/>
        <a:lstStyle/>
        <a:p>
          <a:r>
            <a:rPr lang="en-GB" b="1" i="0" baseline="0" dirty="0"/>
            <a:t>Safeguarding Team: </a:t>
          </a:r>
        </a:p>
        <a:p>
          <a:r>
            <a:rPr lang="en-GB" dirty="0"/>
            <a:t>Every organisation must ensure that they promote the duty of care and protection of vulnerable people and have a clear, well publicised policy of zero tolerance of abuse. To find out more information about SNEE ICB's dedicated safeguarding team, access further training opportunities or obtain support in regard to safeguarding adults and children within your organisation, please visit </a:t>
          </a:r>
          <a:r>
            <a:rPr lang="en-GB" dirty="0">
              <a:solidFill>
                <a:schemeClr val="bg1">
                  <a:lumMod val="95000"/>
                </a:schemeClr>
              </a:solidFill>
              <a:hlinkClick xmlns:r="http://schemas.openxmlformats.org/officeDocument/2006/relationships" r:id="rId5">
                <a:extLst>
                  <a:ext uri="{A12FA001-AC4F-418D-AE19-62706E023703}">
                    <ahyp:hlinkClr xmlns:ahyp="http://schemas.microsoft.com/office/drawing/2018/hyperlinkcolor" val="tx"/>
                  </a:ext>
                </a:extLst>
              </a:hlinkClick>
            </a:rPr>
            <a:t>here</a:t>
          </a:r>
          <a:endParaRPr lang="en-GB" dirty="0">
            <a:solidFill>
              <a:schemeClr val="bg1">
                <a:lumMod val="95000"/>
              </a:schemeClr>
            </a:solidFill>
          </a:endParaRPr>
        </a:p>
      </dgm:t>
    </dgm:pt>
    <dgm:pt modelId="{6F24F790-505D-406D-8A81-9E0B2A6E1217}" type="parTrans" cxnId="{34CFF09B-4ACF-4260-BF16-231C00362D88}">
      <dgm:prSet/>
      <dgm:spPr/>
      <dgm:t>
        <a:bodyPr/>
        <a:lstStyle/>
        <a:p>
          <a:endParaRPr lang="en-GB"/>
        </a:p>
      </dgm:t>
    </dgm:pt>
    <dgm:pt modelId="{E1204023-5F29-415C-8F8B-79498EA0197E}" type="sibTrans" cxnId="{34CFF09B-4ACF-4260-BF16-231C00362D88}">
      <dgm:prSet/>
      <dgm:spPr/>
      <dgm:t>
        <a:bodyPr/>
        <a:lstStyle/>
        <a:p>
          <a:endParaRPr lang="en-GB"/>
        </a:p>
      </dgm:t>
    </dgm:pt>
    <dgm:pt modelId="{AD55AB32-998F-4FBD-9F40-D29B2107C422}" type="pres">
      <dgm:prSet presAssocID="{724CD56E-05B4-4AA7-9FEA-590A67A65691}" presName="linearFlow" presStyleCnt="0">
        <dgm:presLayoutVars>
          <dgm:dir/>
          <dgm:resizeHandles val="exact"/>
        </dgm:presLayoutVars>
      </dgm:prSet>
      <dgm:spPr/>
    </dgm:pt>
    <dgm:pt modelId="{1FD1FD32-2AFA-490A-A061-615317A40438}" type="pres">
      <dgm:prSet presAssocID="{A0D94DF7-87FB-43F4-BF21-BABBE489F520}" presName="composite" presStyleCnt="0"/>
      <dgm:spPr/>
    </dgm:pt>
    <dgm:pt modelId="{431AB4F6-DAF0-408E-A0C3-6511463D66F7}" type="pres">
      <dgm:prSet presAssocID="{A0D94DF7-87FB-43F4-BF21-BABBE489F520}" presName="imgShp" presStyleLbl="fgImgPlace1" presStyleIdx="0"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Medicine outline"/>
        </a:ext>
      </dgm:extLst>
    </dgm:pt>
    <dgm:pt modelId="{0B837196-3F37-4BD4-A8D1-27C88E190C92}" type="pres">
      <dgm:prSet presAssocID="{A0D94DF7-87FB-43F4-BF21-BABBE489F520}" presName="txShp" presStyleLbl="node1" presStyleIdx="0" presStyleCnt="5">
        <dgm:presLayoutVars>
          <dgm:bulletEnabled val="1"/>
        </dgm:presLayoutVars>
      </dgm:prSet>
      <dgm:spPr/>
    </dgm:pt>
    <dgm:pt modelId="{5477543C-4D1F-456D-8549-78B6365D7A45}" type="pres">
      <dgm:prSet presAssocID="{F7D94EFC-582D-4F11-ADCB-D81FA6868CC7}" presName="spacing" presStyleCnt="0"/>
      <dgm:spPr/>
    </dgm:pt>
    <dgm:pt modelId="{10F11CA6-5451-40D8-8AED-0B1D61D2441C}" type="pres">
      <dgm:prSet presAssocID="{017B2FD4-2290-4FCF-A148-A36590243527}" presName="composite" presStyleCnt="0"/>
      <dgm:spPr/>
    </dgm:pt>
    <dgm:pt modelId="{B04DBAD6-7440-45F0-9EB9-C53FC4769214}" type="pres">
      <dgm:prSet presAssocID="{017B2FD4-2290-4FCF-A148-A36590243527}" presName="imgShp" presStyleLbl="fgImgPlace1" presStyleIdx="1" presStyleCnt="5"/>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Sleep outline"/>
        </a:ext>
      </dgm:extLst>
    </dgm:pt>
    <dgm:pt modelId="{F2FC1063-8EF3-4F3F-A899-AF7AE7FD1617}" type="pres">
      <dgm:prSet presAssocID="{017B2FD4-2290-4FCF-A148-A36590243527}" presName="txShp" presStyleLbl="node1" presStyleIdx="1" presStyleCnt="5">
        <dgm:presLayoutVars>
          <dgm:bulletEnabled val="1"/>
        </dgm:presLayoutVars>
      </dgm:prSet>
      <dgm:spPr/>
    </dgm:pt>
    <dgm:pt modelId="{ED74B698-3150-439B-8A22-B0CB2868A691}" type="pres">
      <dgm:prSet presAssocID="{A2E4E623-6CBE-46B8-85A3-87641A887372}" presName="spacing" presStyleCnt="0"/>
      <dgm:spPr/>
    </dgm:pt>
    <dgm:pt modelId="{C3C0A380-DBF4-4585-B372-E6C00032E8C8}" type="pres">
      <dgm:prSet presAssocID="{A25E2324-E3DC-4B8E-A690-3791BEC62BB1}" presName="composite" presStyleCnt="0"/>
      <dgm:spPr/>
    </dgm:pt>
    <dgm:pt modelId="{C76B7CDC-0170-4361-9582-BBA7CBF3EE56}" type="pres">
      <dgm:prSet presAssocID="{A25E2324-E3DC-4B8E-A690-3791BEC62BB1}" presName="imgShp" presStyleLbl="fgImgPlace1" presStyleIdx="2" presStyleCnt="5"/>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Care outline"/>
        </a:ext>
      </dgm:extLst>
    </dgm:pt>
    <dgm:pt modelId="{2BC2F2F1-44A0-4CCC-B713-8462399E7927}" type="pres">
      <dgm:prSet presAssocID="{A25E2324-E3DC-4B8E-A690-3791BEC62BB1}" presName="txShp" presStyleLbl="node1" presStyleIdx="2" presStyleCnt="5">
        <dgm:presLayoutVars>
          <dgm:bulletEnabled val="1"/>
        </dgm:presLayoutVars>
      </dgm:prSet>
      <dgm:spPr/>
    </dgm:pt>
    <dgm:pt modelId="{709D771D-6FBC-409A-8A23-72963270EBFB}" type="pres">
      <dgm:prSet presAssocID="{C00CAFAA-9F14-4256-8F3B-12D1850833FA}" presName="spacing" presStyleCnt="0"/>
      <dgm:spPr/>
    </dgm:pt>
    <dgm:pt modelId="{11CEB1BB-062A-48B4-A22A-7F9B09C71E8C}" type="pres">
      <dgm:prSet presAssocID="{206F778D-D135-457C-88A2-CC1B53F2629A}" presName="composite" presStyleCnt="0"/>
      <dgm:spPr/>
    </dgm:pt>
    <dgm:pt modelId="{786B5F4E-AF85-4A32-84E5-6BA9383FB466}" type="pres">
      <dgm:prSet presAssocID="{206F778D-D135-457C-88A2-CC1B53F2629A}" presName="imgShp" presStyleLbl="fgImgPlace1" presStyleIdx="3" presStyleCnt="5"/>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dgm:spPr>
      <dgm:extLst>
        <a:ext uri="{E40237B7-FDA0-4F09-8148-C483321AD2D9}">
          <dgm14:cNvPr xmlns:dgm14="http://schemas.microsoft.com/office/drawing/2010/diagram" id="0" name="" descr="Germ outline"/>
        </a:ext>
      </dgm:extLst>
    </dgm:pt>
    <dgm:pt modelId="{15C7A911-886A-4105-B442-5B1F3D564D1D}" type="pres">
      <dgm:prSet presAssocID="{206F778D-D135-457C-88A2-CC1B53F2629A}" presName="txShp" presStyleLbl="node1" presStyleIdx="3" presStyleCnt="5">
        <dgm:presLayoutVars>
          <dgm:bulletEnabled val="1"/>
        </dgm:presLayoutVars>
      </dgm:prSet>
      <dgm:spPr/>
    </dgm:pt>
    <dgm:pt modelId="{07E75976-E65E-40EF-AD8B-64FF5BCFBAE4}" type="pres">
      <dgm:prSet presAssocID="{9E4A1EA9-A15F-406E-B460-07BEF7D84F78}" presName="spacing" presStyleCnt="0"/>
      <dgm:spPr/>
    </dgm:pt>
    <dgm:pt modelId="{14547661-69C9-4422-B263-DA6FDB7420E8}" type="pres">
      <dgm:prSet presAssocID="{1D7256D5-D48E-4231-8AA7-9292AA21D67D}" presName="composite" presStyleCnt="0"/>
      <dgm:spPr/>
    </dgm:pt>
    <dgm:pt modelId="{116B570D-A993-4E06-8659-6978F9AB12E8}" type="pres">
      <dgm:prSet presAssocID="{1D7256D5-D48E-4231-8AA7-9292AA21D67D}" presName="imgShp" presStyleLbl="fgImgPlace1" presStyleIdx="4" presStyleCnt="5"/>
      <dgm:spPr>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Protecting hand outline"/>
        </a:ext>
      </dgm:extLst>
    </dgm:pt>
    <dgm:pt modelId="{6EF99AE6-89D9-44FD-8D88-1A02BDC5066D}" type="pres">
      <dgm:prSet presAssocID="{1D7256D5-D48E-4231-8AA7-9292AA21D67D}" presName="txShp" presStyleLbl="node1" presStyleIdx="4" presStyleCnt="5">
        <dgm:presLayoutVars>
          <dgm:bulletEnabled val="1"/>
        </dgm:presLayoutVars>
      </dgm:prSet>
      <dgm:spPr/>
    </dgm:pt>
  </dgm:ptLst>
  <dgm:cxnLst>
    <dgm:cxn modelId="{49B9E10D-F195-46E5-96EB-B8A8FDA03CF1}" srcId="{724CD56E-05B4-4AA7-9FEA-590A67A65691}" destId="{017B2FD4-2290-4FCF-A148-A36590243527}" srcOrd="1" destOrd="0" parTransId="{0C554672-148D-4230-8E0E-034651CA8477}" sibTransId="{A2E4E623-6CBE-46B8-85A3-87641A887372}"/>
    <dgm:cxn modelId="{1A107315-C4ED-4753-9D3A-7E5946EB2F6E}" type="presOf" srcId="{A25E2324-E3DC-4B8E-A690-3791BEC62BB1}" destId="{2BC2F2F1-44A0-4CCC-B713-8462399E7927}" srcOrd="0" destOrd="0" presId="urn:microsoft.com/office/officeart/2005/8/layout/vList3"/>
    <dgm:cxn modelId="{80EC9D1F-F05B-4209-A952-CB43610E7A79}" srcId="{724CD56E-05B4-4AA7-9FEA-590A67A65691}" destId="{A25E2324-E3DC-4B8E-A690-3791BEC62BB1}" srcOrd="2" destOrd="0" parTransId="{D5586557-1864-459D-AACA-DC4839A97473}" sibTransId="{C00CAFAA-9F14-4256-8F3B-12D1850833FA}"/>
    <dgm:cxn modelId="{CBC1C924-257A-4EDE-89C9-45B9C2A771EA}" type="presOf" srcId="{1D7256D5-D48E-4231-8AA7-9292AA21D67D}" destId="{6EF99AE6-89D9-44FD-8D88-1A02BDC5066D}" srcOrd="0" destOrd="0" presId="urn:microsoft.com/office/officeart/2005/8/layout/vList3"/>
    <dgm:cxn modelId="{3D85E92D-2644-42A1-9783-3BD573EAB5C2}" type="presOf" srcId="{206F778D-D135-457C-88A2-CC1B53F2629A}" destId="{15C7A911-886A-4105-B442-5B1F3D564D1D}" srcOrd="0" destOrd="0" presId="urn:microsoft.com/office/officeart/2005/8/layout/vList3"/>
    <dgm:cxn modelId="{0FC34287-7B99-4848-980F-4D4944BA97AC}" type="presOf" srcId="{017B2FD4-2290-4FCF-A148-A36590243527}" destId="{F2FC1063-8EF3-4F3F-A899-AF7AE7FD1617}" srcOrd="0" destOrd="0" presId="urn:microsoft.com/office/officeart/2005/8/layout/vList3"/>
    <dgm:cxn modelId="{34CFF09B-4ACF-4260-BF16-231C00362D88}" srcId="{724CD56E-05B4-4AA7-9FEA-590A67A65691}" destId="{1D7256D5-D48E-4231-8AA7-9292AA21D67D}" srcOrd="4" destOrd="0" parTransId="{6F24F790-505D-406D-8A81-9E0B2A6E1217}" sibTransId="{E1204023-5F29-415C-8F8B-79498EA0197E}"/>
    <dgm:cxn modelId="{F62C9EBB-022F-4BBE-BA52-C94FC307B312}" srcId="{724CD56E-05B4-4AA7-9FEA-590A67A65691}" destId="{206F778D-D135-457C-88A2-CC1B53F2629A}" srcOrd="3" destOrd="0" parTransId="{40E0C8CB-3087-4245-B1CB-11E4D79BA4FE}" sibTransId="{9E4A1EA9-A15F-406E-B460-07BEF7D84F78}"/>
    <dgm:cxn modelId="{A146C8D3-2DEB-4E01-90EE-945869A610C7}" type="presOf" srcId="{A0D94DF7-87FB-43F4-BF21-BABBE489F520}" destId="{0B837196-3F37-4BD4-A8D1-27C88E190C92}" srcOrd="0" destOrd="0" presId="urn:microsoft.com/office/officeart/2005/8/layout/vList3"/>
    <dgm:cxn modelId="{D85CC4E0-1F95-4881-85F0-397D4CA6E50E}" type="presOf" srcId="{724CD56E-05B4-4AA7-9FEA-590A67A65691}" destId="{AD55AB32-998F-4FBD-9F40-D29B2107C422}" srcOrd="0" destOrd="0" presId="urn:microsoft.com/office/officeart/2005/8/layout/vList3"/>
    <dgm:cxn modelId="{2A5CD5EE-55A4-45AF-934E-24CAECDAE732}" srcId="{724CD56E-05B4-4AA7-9FEA-590A67A65691}" destId="{A0D94DF7-87FB-43F4-BF21-BABBE489F520}" srcOrd="0" destOrd="0" parTransId="{30DB9161-0326-4ECE-AB97-2ACBAD221D64}" sibTransId="{F7D94EFC-582D-4F11-ADCB-D81FA6868CC7}"/>
    <dgm:cxn modelId="{D2B8C45B-DB67-4C57-8A64-6080E870A892}" type="presParOf" srcId="{AD55AB32-998F-4FBD-9F40-D29B2107C422}" destId="{1FD1FD32-2AFA-490A-A061-615317A40438}" srcOrd="0" destOrd="0" presId="urn:microsoft.com/office/officeart/2005/8/layout/vList3"/>
    <dgm:cxn modelId="{12312D05-0A1A-4C92-9306-980FF8DD5352}" type="presParOf" srcId="{1FD1FD32-2AFA-490A-A061-615317A40438}" destId="{431AB4F6-DAF0-408E-A0C3-6511463D66F7}" srcOrd="0" destOrd="0" presId="urn:microsoft.com/office/officeart/2005/8/layout/vList3"/>
    <dgm:cxn modelId="{62CA5DF7-DAD7-4F1C-97D2-E21C16E020B3}" type="presParOf" srcId="{1FD1FD32-2AFA-490A-A061-615317A40438}" destId="{0B837196-3F37-4BD4-A8D1-27C88E190C92}" srcOrd="1" destOrd="0" presId="urn:microsoft.com/office/officeart/2005/8/layout/vList3"/>
    <dgm:cxn modelId="{965FFED4-D7CA-4024-B942-786C7B962B88}" type="presParOf" srcId="{AD55AB32-998F-4FBD-9F40-D29B2107C422}" destId="{5477543C-4D1F-456D-8549-78B6365D7A45}" srcOrd="1" destOrd="0" presId="urn:microsoft.com/office/officeart/2005/8/layout/vList3"/>
    <dgm:cxn modelId="{DD0DB44B-A7D3-4480-977F-9C73AA50026E}" type="presParOf" srcId="{AD55AB32-998F-4FBD-9F40-D29B2107C422}" destId="{10F11CA6-5451-40D8-8AED-0B1D61D2441C}" srcOrd="2" destOrd="0" presId="urn:microsoft.com/office/officeart/2005/8/layout/vList3"/>
    <dgm:cxn modelId="{1123B96A-E8C7-4CCF-BC0F-BD273ECB2DDB}" type="presParOf" srcId="{10F11CA6-5451-40D8-8AED-0B1D61D2441C}" destId="{B04DBAD6-7440-45F0-9EB9-C53FC4769214}" srcOrd="0" destOrd="0" presId="urn:microsoft.com/office/officeart/2005/8/layout/vList3"/>
    <dgm:cxn modelId="{47658F7E-AC23-49F1-A755-A3F9836255C9}" type="presParOf" srcId="{10F11CA6-5451-40D8-8AED-0B1D61D2441C}" destId="{F2FC1063-8EF3-4F3F-A899-AF7AE7FD1617}" srcOrd="1" destOrd="0" presId="urn:microsoft.com/office/officeart/2005/8/layout/vList3"/>
    <dgm:cxn modelId="{53E70FFF-A8F9-4188-9B83-7FE8550423CB}" type="presParOf" srcId="{AD55AB32-998F-4FBD-9F40-D29B2107C422}" destId="{ED74B698-3150-439B-8A22-B0CB2868A691}" srcOrd="3" destOrd="0" presId="urn:microsoft.com/office/officeart/2005/8/layout/vList3"/>
    <dgm:cxn modelId="{044590AF-E714-4420-9A45-F3F3D6C44E59}" type="presParOf" srcId="{AD55AB32-998F-4FBD-9F40-D29B2107C422}" destId="{C3C0A380-DBF4-4585-B372-E6C00032E8C8}" srcOrd="4" destOrd="0" presId="urn:microsoft.com/office/officeart/2005/8/layout/vList3"/>
    <dgm:cxn modelId="{F5CE5CE5-5F16-4874-A0EB-BC6622B470A1}" type="presParOf" srcId="{C3C0A380-DBF4-4585-B372-E6C00032E8C8}" destId="{C76B7CDC-0170-4361-9582-BBA7CBF3EE56}" srcOrd="0" destOrd="0" presId="urn:microsoft.com/office/officeart/2005/8/layout/vList3"/>
    <dgm:cxn modelId="{46534C77-18E2-47AC-96A0-B7770DFBC065}" type="presParOf" srcId="{C3C0A380-DBF4-4585-B372-E6C00032E8C8}" destId="{2BC2F2F1-44A0-4CCC-B713-8462399E7927}" srcOrd="1" destOrd="0" presId="urn:microsoft.com/office/officeart/2005/8/layout/vList3"/>
    <dgm:cxn modelId="{2E71D792-C4B8-4F83-80C7-562AF3EF3C7D}" type="presParOf" srcId="{AD55AB32-998F-4FBD-9F40-D29B2107C422}" destId="{709D771D-6FBC-409A-8A23-72963270EBFB}" srcOrd="5" destOrd="0" presId="urn:microsoft.com/office/officeart/2005/8/layout/vList3"/>
    <dgm:cxn modelId="{A7745129-735B-48AA-B655-13724C88142E}" type="presParOf" srcId="{AD55AB32-998F-4FBD-9F40-D29B2107C422}" destId="{11CEB1BB-062A-48B4-A22A-7F9B09C71E8C}" srcOrd="6" destOrd="0" presId="urn:microsoft.com/office/officeart/2005/8/layout/vList3"/>
    <dgm:cxn modelId="{C6A89356-F99A-417E-964E-611C7776C3AF}" type="presParOf" srcId="{11CEB1BB-062A-48B4-A22A-7F9B09C71E8C}" destId="{786B5F4E-AF85-4A32-84E5-6BA9383FB466}" srcOrd="0" destOrd="0" presId="urn:microsoft.com/office/officeart/2005/8/layout/vList3"/>
    <dgm:cxn modelId="{791E4918-7E96-4703-9FCA-C5A29AB73035}" type="presParOf" srcId="{11CEB1BB-062A-48B4-A22A-7F9B09C71E8C}" destId="{15C7A911-886A-4105-B442-5B1F3D564D1D}" srcOrd="1" destOrd="0" presId="urn:microsoft.com/office/officeart/2005/8/layout/vList3"/>
    <dgm:cxn modelId="{45A03F8F-CD9E-49A3-912D-FEDFE383C1CD}" type="presParOf" srcId="{AD55AB32-998F-4FBD-9F40-D29B2107C422}" destId="{07E75976-E65E-40EF-AD8B-64FF5BCFBAE4}" srcOrd="7" destOrd="0" presId="urn:microsoft.com/office/officeart/2005/8/layout/vList3"/>
    <dgm:cxn modelId="{BF99C3EC-A348-4735-A91A-7E401E8EA10E}" type="presParOf" srcId="{AD55AB32-998F-4FBD-9F40-D29B2107C422}" destId="{14547661-69C9-4422-B263-DA6FDB7420E8}" srcOrd="8" destOrd="0" presId="urn:microsoft.com/office/officeart/2005/8/layout/vList3"/>
    <dgm:cxn modelId="{F60D1ED0-CAB5-46E1-9050-64A35AC8919F}" type="presParOf" srcId="{14547661-69C9-4422-B263-DA6FDB7420E8}" destId="{116B570D-A993-4E06-8659-6978F9AB12E8}" srcOrd="0" destOrd="0" presId="urn:microsoft.com/office/officeart/2005/8/layout/vList3"/>
    <dgm:cxn modelId="{81103E6C-A7D1-43A2-9A56-38BA62E8728A}" type="presParOf" srcId="{14547661-69C9-4422-B263-DA6FDB7420E8}" destId="{6EF99AE6-89D9-44FD-8D88-1A02BDC5066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6EE82-B73D-446A-86D2-E2180FF40A89}">
      <dsp:nvSpPr>
        <dsp:cNvPr id="0" name=""/>
        <dsp:cNvSpPr/>
      </dsp:nvSpPr>
      <dsp:spPr>
        <a:xfrm>
          <a:off x="0" y="468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We are part of the wider Integrated Care System.   </a:t>
          </a:r>
          <a:endParaRPr lang="en-US" sz="1050" kern="1200" dirty="0">
            <a:latin typeface="Arial" panose="020B0604020202020204" pitchFamily="34" charset="0"/>
            <a:cs typeface="Arial" panose="020B0604020202020204" pitchFamily="34" charset="0"/>
          </a:endParaRPr>
        </a:p>
      </dsp:txBody>
      <dsp:txXfrm>
        <a:off x="21932" y="68790"/>
        <a:ext cx="8434931" cy="405416"/>
      </dsp:txXfrm>
    </dsp:sp>
    <dsp:sp modelId="{41A60971-E9B3-4CD9-8495-9B6A454E2E43}">
      <dsp:nvSpPr>
        <dsp:cNvPr id="0" name=""/>
        <dsp:cNvSpPr/>
      </dsp:nvSpPr>
      <dsp:spPr>
        <a:xfrm>
          <a:off x="0" y="5652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SNEE primary care is located in the East of England which is currently home to 6.3 million people (Health profile for England, 2021) .  </a:t>
          </a:r>
          <a:endParaRPr lang="en-US" sz="1050" kern="1200" dirty="0">
            <a:latin typeface="Arial" panose="020B0604020202020204" pitchFamily="34" charset="0"/>
            <a:cs typeface="Arial" panose="020B0604020202020204" pitchFamily="34" charset="0"/>
          </a:endParaRPr>
        </a:p>
      </dsp:txBody>
      <dsp:txXfrm>
        <a:off x="21932" y="587190"/>
        <a:ext cx="8434931" cy="405416"/>
      </dsp:txXfrm>
    </dsp:sp>
    <dsp:sp modelId="{7A5519F6-BBF6-4A27-A6CD-3F5939E8A270}">
      <dsp:nvSpPr>
        <dsp:cNvPr id="0" name=""/>
        <dsp:cNvSpPr/>
      </dsp:nvSpPr>
      <dsp:spPr>
        <a:xfrm>
          <a:off x="0" y="10836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The population of SNEE is currently approximately 1 million.  </a:t>
          </a:r>
          <a:endParaRPr lang="en-US" sz="1050" kern="1200" dirty="0">
            <a:latin typeface="Arial" panose="020B0604020202020204" pitchFamily="34" charset="0"/>
            <a:cs typeface="Arial" panose="020B0604020202020204" pitchFamily="34" charset="0"/>
          </a:endParaRPr>
        </a:p>
      </dsp:txBody>
      <dsp:txXfrm>
        <a:off x="21932" y="1105590"/>
        <a:ext cx="8434931" cy="405416"/>
      </dsp:txXfrm>
    </dsp:sp>
    <dsp:sp modelId="{65E62D72-D097-4AF8-AF1E-17C4805986B4}">
      <dsp:nvSpPr>
        <dsp:cNvPr id="0" name=""/>
        <dsp:cNvSpPr/>
      </dsp:nvSpPr>
      <dsp:spPr>
        <a:xfrm>
          <a:off x="0" y="16020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There are </a:t>
          </a:r>
          <a:r>
            <a:rPr lang="en-US" sz="1050" b="0" i="0" u="none" kern="1200" dirty="0"/>
            <a:t>1078256</a:t>
          </a:r>
          <a:r>
            <a:rPr lang="en-GB" sz="1050" kern="1200" dirty="0">
              <a:latin typeface="Arial" panose="020B0604020202020204" pitchFamily="34" charset="0"/>
              <a:cs typeface="Arial" panose="020B0604020202020204" pitchFamily="34" charset="0"/>
            </a:rPr>
            <a:t> people registered with GP's across SNEE.   </a:t>
          </a:r>
          <a:endParaRPr lang="en-US" sz="1050" kern="1200" dirty="0">
            <a:latin typeface="Arial" panose="020B0604020202020204" pitchFamily="34" charset="0"/>
            <a:cs typeface="Arial" panose="020B0604020202020204" pitchFamily="34" charset="0"/>
          </a:endParaRPr>
        </a:p>
      </dsp:txBody>
      <dsp:txXfrm>
        <a:off x="21932" y="1623990"/>
        <a:ext cx="8434931" cy="405416"/>
      </dsp:txXfrm>
    </dsp:sp>
    <dsp:sp modelId="{8A0DE7FC-84E8-454E-9505-65B236581D06}">
      <dsp:nvSpPr>
        <dsp:cNvPr id="0" name=""/>
        <dsp:cNvSpPr/>
      </dsp:nvSpPr>
      <dsp:spPr>
        <a:xfrm>
          <a:off x="0" y="21204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Suffolk and North East Essex primary care services are an innovative, dedicated and evolving sector.  </a:t>
          </a:r>
          <a:endParaRPr lang="en-US" sz="1050" kern="1200" dirty="0">
            <a:latin typeface="Arial" panose="020B0604020202020204" pitchFamily="34" charset="0"/>
            <a:cs typeface="Arial" panose="020B0604020202020204" pitchFamily="34" charset="0"/>
          </a:endParaRPr>
        </a:p>
      </dsp:txBody>
      <dsp:txXfrm>
        <a:off x="21932" y="2142390"/>
        <a:ext cx="8434931" cy="405416"/>
      </dsp:txXfrm>
    </dsp:sp>
    <dsp:sp modelId="{7FECAC5A-6B1B-4967-8013-73505D960676}">
      <dsp:nvSpPr>
        <dsp:cNvPr id="0" name=""/>
        <dsp:cNvSpPr/>
      </dsp:nvSpPr>
      <dsp:spPr>
        <a:xfrm>
          <a:off x="0" y="26388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There are new, multi-professional roles being incorporated into teams, and each play a vital role in the collaborative working the region is continually aspiring towards.  The health and care experience of the people of SNEE will be improved as a result of this collaborative working.  </a:t>
          </a:r>
          <a:endParaRPr lang="en-US" sz="1050" kern="1200" dirty="0">
            <a:latin typeface="Arial" panose="020B0604020202020204" pitchFamily="34" charset="0"/>
            <a:cs typeface="Arial" panose="020B0604020202020204" pitchFamily="34" charset="0"/>
          </a:endParaRPr>
        </a:p>
      </dsp:txBody>
      <dsp:txXfrm>
        <a:off x="21932" y="2660790"/>
        <a:ext cx="8434931" cy="405416"/>
      </dsp:txXfrm>
    </dsp:sp>
    <dsp:sp modelId="{84F99C83-DF44-41DD-9E92-118F4C5BDFDE}">
      <dsp:nvSpPr>
        <dsp:cNvPr id="0" name=""/>
        <dsp:cNvSpPr/>
      </dsp:nvSpPr>
      <dsp:spPr>
        <a:xfrm>
          <a:off x="0" y="3157258"/>
          <a:ext cx="8478795" cy="449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66725">
            <a:lnSpc>
              <a:spcPct val="90000"/>
            </a:lnSpc>
            <a:spcBef>
              <a:spcPct val="0"/>
            </a:spcBef>
            <a:spcAft>
              <a:spcPct val="35000"/>
            </a:spcAft>
            <a:buNone/>
          </a:pPr>
          <a:r>
            <a:rPr lang="en-GB" sz="1050" kern="1200" dirty="0">
              <a:latin typeface="Arial" panose="020B0604020202020204" pitchFamily="34" charset="0"/>
              <a:cs typeface="Arial" panose="020B0604020202020204" pitchFamily="34" charset="0"/>
            </a:rPr>
            <a:t>Patient safety and the quality of health care in SNEE is at the heart of all ambitions (SNEE Training Hub 2024)</a:t>
          </a:r>
          <a:endParaRPr lang="en-US" sz="1050" kern="1200" dirty="0">
            <a:latin typeface="Arial" panose="020B0604020202020204" pitchFamily="34" charset="0"/>
            <a:cs typeface="Arial" panose="020B0604020202020204" pitchFamily="34" charset="0"/>
          </a:endParaRPr>
        </a:p>
      </dsp:txBody>
      <dsp:txXfrm>
        <a:off x="21932" y="3179190"/>
        <a:ext cx="8434931" cy="405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E3697-2B66-4988-93DC-97A7C63E542F}">
      <dsp:nvSpPr>
        <dsp:cNvPr id="0" name=""/>
        <dsp:cNvSpPr/>
      </dsp:nvSpPr>
      <dsp:spPr>
        <a:xfrm>
          <a:off x="0" y="12756"/>
          <a:ext cx="7277204"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Suffolk and North east Essex overall population is </a:t>
          </a:r>
          <a:r>
            <a:rPr lang="en-GB" sz="1500" b="1" kern="1200" dirty="0"/>
            <a:t>1,077,187 </a:t>
          </a:r>
          <a:r>
            <a:rPr lang="en-GB" sz="1500" b="0" i="1" kern="1200" dirty="0"/>
            <a:t>(January 2025). </a:t>
          </a:r>
          <a:endParaRPr lang="en-GB" sz="1500" kern="1200" dirty="0"/>
        </a:p>
      </dsp:txBody>
      <dsp:txXfrm>
        <a:off x="29236" y="41992"/>
        <a:ext cx="7218732" cy="540421"/>
      </dsp:txXfrm>
    </dsp:sp>
    <dsp:sp modelId="{7E218F57-7C67-4726-A4F1-3821FF266171}">
      <dsp:nvSpPr>
        <dsp:cNvPr id="0" name=""/>
        <dsp:cNvSpPr/>
      </dsp:nvSpPr>
      <dsp:spPr>
        <a:xfrm>
          <a:off x="0" y="654850"/>
          <a:ext cx="7277204" cy="59889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dirty="0"/>
            <a:t>The population across the ICS is expected to </a:t>
          </a:r>
          <a:r>
            <a:rPr lang="en-GB" sz="1500" b="1" kern="1200" dirty="0"/>
            <a:t>increase by 8% by 2027</a:t>
          </a:r>
          <a:r>
            <a:rPr lang="en-GB" sz="1500" kern="1200" dirty="0"/>
            <a:t>, and by </a:t>
          </a:r>
          <a:r>
            <a:rPr lang="en-GB" sz="1500" b="1" kern="1200" dirty="0"/>
            <a:t>14% by 2032</a:t>
          </a:r>
          <a:r>
            <a:rPr lang="en-GB" sz="1500" kern="1200" dirty="0"/>
            <a:t>.  </a:t>
          </a:r>
          <a:r>
            <a:rPr lang="en-GB"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Source:  Office for National Statistics</a:t>
          </a:r>
          <a:endParaRPr lang="en-GB" sz="1500" kern="1200" dirty="0">
            <a:solidFill>
              <a:schemeClr val="bg1"/>
            </a:solidFill>
          </a:endParaRPr>
        </a:p>
      </dsp:txBody>
      <dsp:txXfrm>
        <a:off x="29236" y="684086"/>
        <a:ext cx="7218732" cy="540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37196-3F37-4BD4-A8D1-27C88E190C92}">
      <dsp:nvSpPr>
        <dsp:cNvPr id="0" name=""/>
        <dsp:cNvSpPr/>
      </dsp:nvSpPr>
      <dsp:spPr>
        <a:xfrm rot="10800000">
          <a:off x="2001556" y="1426"/>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Medicine Optimisation Teams</a:t>
          </a:r>
          <a:r>
            <a:rPr lang="en-GB" sz="900" kern="1200" dirty="0"/>
            <a:t>: </a:t>
          </a:r>
        </a:p>
        <a:p>
          <a:pPr marL="0" lvl="0" indent="0" algn="ctr" defTabSz="400050">
            <a:lnSpc>
              <a:spcPct val="90000"/>
            </a:lnSpc>
            <a:spcBef>
              <a:spcPct val="0"/>
            </a:spcBef>
            <a:spcAft>
              <a:spcPct val="35000"/>
            </a:spcAft>
            <a:buNone/>
          </a:pPr>
          <a:r>
            <a:rPr lang="en-GB" sz="900" kern="1200" dirty="0"/>
            <a:t>Led by the Suffolk and North east Essex (SNEE) Integrated Care Board (ICB) the teams comprise of Pharmacists, Pharmacy Technicians, Appliance Nurses and Support Officers.  There are 3 teams working across our alliances.  The medicine optimisation teams are responsible for supporting prescribers and their support of </a:t>
          </a:r>
          <a:r>
            <a:rPr lang="en-GB" sz="900" kern="1200" baseline="0" dirty="0">
              <a:solidFill>
                <a:schemeClr val="bg1"/>
              </a:solidFill>
            </a:rPr>
            <a:t>staff across SNEE to ensure prescribing is cost effective, evidence based, safe and sustainable.  </a:t>
          </a:r>
          <a:r>
            <a:rPr lang="en-GB" sz="900" kern="1200" baseline="0" dirty="0">
              <a:solidFill>
                <a:schemeClr val="bg1">
                  <a:lumMod val="95000"/>
                </a:schemeClr>
              </a:solidFill>
              <a:hlinkClick xmlns:r="http://schemas.openxmlformats.org/officeDocument/2006/relationships" r:id="rId1">
                <a:extLst>
                  <a:ext uri="{A12FA001-AC4F-418D-AE19-62706E023703}">
                    <ahyp:hlinkClr xmlns:ahyp="http://schemas.microsoft.com/office/drawing/2018/hyperlinkcolor" val="tx"/>
                  </a:ext>
                </a:extLst>
              </a:hlinkClick>
            </a:rPr>
            <a:t>Further information </a:t>
          </a:r>
          <a:endParaRPr lang="en-GB" sz="900" kern="1200" baseline="0" dirty="0">
            <a:solidFill>
              <a:schemeClr val="bg1">
                <a:lumMod val="95000"/>
              </a:schemeClr>
            </a:solidFill>
          </a:endParaRPr>
        </a:p>
      </dsp:txBody>
      <dsp:txXfrm rot="10800000">
        <a:off x="2210726" y="1426"/>
        <a:ext cx="6906873" cy="836680"/>
      </dsp:txXfrm>
    </dsp:sp>
    <dsp:sp modelId="{431AB4F6-DAF0-408E-A0C3-6511463D66F7}">
      <dsp:nvSpPr>
        <dsp:cNvPr id="0" name=""/>
        <dsp:cNvSpPr/>
      </dsp:nvSpPr>
      <dsp:spPr>
        <a:xfrm>
          <a:off x="1583216" y="1426"/>
          <a:ext cx="836680" cy="836680"/>
        </a:xfrm>
        <a:prstGeom prst="ellipse">
          <a:avLst/>
        </a:prstGeom>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FC1063-8EF3-4F3F-A899-AF7AE7FD1617}">
      <dsp:nvSpPr>
        <dsp:cNvPr id="0" name=""/>
        <dsp:cNvSpPr/>
      </dsp:nvSpPr>
      <dsp:spPr>
        <a:xfrm rot="10800000">
          <a:off x="2001556" y="1087862"/>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kern="1200" dirty="0"/>
            <a:t>ICB Care Homes Team</a:t>
          </a:r>
          <a:r>
            <a:rPr lang="en-GB" sz="900" kern="1200" dirty="0"/>
            <a:t>: </a:t>
          </a:r>
        </a:p>
        <a:p>
          <a:pPr marL="0" lvl="0" indent="0" algn="ctr" defTabSz="400050">
            <a:lnSpc>
              <a:spcPct val="90000"/>
            </a:lnSpc>
            <a:spcBef>
              <a:spcPct val="0"/>
            </a:spcBef>
            <a:spcAft>
              <a:spcPct val="35000"/>
            </a:spcAft>
            <a:buNone/>
          </a:pPr>
          <a:r>
            <a:rPr lang="en-GB" sz="900" kern="1200" dirty="0"/>
            <a:t>The ICB’s Care Homes Team works closely with care homes and providers to help improve the quality of care residents receive. The team help to support care home staff to ensure </a:t>
          </a:r>
          <a:r>
            <a:rPr lang="en-GB" sz="900" kern="1200" dirty="0">
              <a:solidFill>
                <a:schemeClr val="bg1">
                  <a:lumMod val="95000"/>
                </a:schemeClr>
              </a:solidFill>
            </a:rPr>
            <a:t>they are receiving the training they need and complying with CQC guidelines.  </a:t>
          </a:r>
          <a:r>
            <a:rPr lang="en-GB" sz="900" kern="1200" dirty="0">
              <a:solidFill>
                <a:schemeClr val="bg1">
                  <a:lumMod val="95000"/>
                </a:schemeClr>
              </a:solidFill>
              <a:hlinkClick xmlns:r="http://schemas.openxmlformats.org/officeDocument/2006/relationships" r:id="rId4">
                <a:extLst>
                  <a:ext uri="{A12FA001-AC4F-418D-AE19-62706E023703}">
                    <ahyp:hlinkClr xmlns:ahyp="http://schemas.microsoft.com/office/drawing/2018/hyperlinkcolor" val="tx"/>
                  </a:ext>
                </a:extLst>
              </a:hlinkClick>
            </a:rPr>
            <a:t>Further information</a:t>
          </a:r>
          <a:endParaRPr lang="en-GB" sz="900" kern="1200" dirty="0">
            <a:solidFill>
              <a:schemeClr val="bg1">
                <a:lumMod val="95000"/>
              </a:schemeClr>
            </a:solidFill>
          </a:endParaRPr>
        </a:p>
      </dsp:txBody>
      <dsp:txXfrm rot="10800000">
        <a:off x="2210726" y="1087862"/>
        <a:ext cx="6906873" cy="836680"/>
      </dsp:txXfrm>
    </dsp:sp>
    <dsp:sp modelId="{B04DBAD6-7440-45F0-9EB9-C53FC4769214}">
      <dsp:nvSpPr>
        <dsp:cNvPr id="0" name=""/>
        <dsp:cNvSpPr/>
      </dsp:nvSpPr>
      <dsp:spPr>
        <a:xfrm>
          <a:off x="1583216" y="1087862"/>
          <a:ext cx="836680" cy="836680"/>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C2F2F1-44A0-4CCC-B713-8462399E7927}">
      <dsp:nvSpPr>
        <dsp:cNvPr id="0" name=""/>
        <dsp:cNvSpPr/>
      </dsp:nvSpPr>
      <dsp:spPr>
        <a:xfrm rot="10800000">
          <a:off x="2001556" y="2174298"/>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Continuing Healthcare Team: </a:t>
          </a:r>
        </a:p>
        <a:p>
          <a:pPr marL="0" lvl="0" indent="0" algn="ctr" defTabSz="400050">
            <a:lnSpc>
              <a:spcPct val="90000"/>
            </a:lnSpc>
            <a:spcBef>
              <a:spcPct val="0"/>
            </a:spcBef>
            <a:spcAft>
              <a:spcPct val="35000"/>
            </a:spcAft>
            <a:buNone/>
          </a:pPr>
          <a:r>
            <a:rPr lang="en-GB" sz="900" kern="1200" dirty="0"/>
            <a:t>NHS Continuing Healthcare means a package of ongoing care that is arranged and funded solely by the National Health Service (NHS.)  It is for a relatively small number of people who have been assessed as having what is called a primary health need.  It is the responsibility of the NHS Suffolk and North East Essex Integrated Care Board to decide the appropriate package of support for someone who is eligible for NHS Continuing Healthcare. </a:t>
          </a:r>
          <a:r>
            <a:rPr lang="en-GB" sz="900" kern="1200" dirty="0">
              <a:solidFill>
                <a:schemeClr val="bg1">
                  <a:lumMod val="95000"/>
                </a:schemeClr>
              </a:solidFill>
              <a:hlinkClick xmlns:r="http://schemas.openxmlformats.org/officeDocument/2006/relationships" r:id="rId7">
                <a:extLst>
                  <a:ext uri="{A12FA001-AC4F-418D-AE19-62706E023703}">
                    <ahyp:hlinkClr xmlns:ahyp="http://schemas.microsoft.com/office/drawing/2018/hyperlinkcolor" val="tx"/>
                  </a:ext>
                </a:extLst>
              </a:hlinkClick>
            </a:rPr>
            <a:t>Further information</a:t>
          </a:r>
          <a:endParaRPr lang="en-GB" sz="900" kern="1200" dirty="0">
            <a:solidFill>
              <a:schemeClr val="bg1">
                <a:lumMod val="95000"/>
              </a:schemeClr>
            </a:solidFill>
          </a:endParaRPr>
        </a:p>
      </dsp:txBody>
      <dsp:txXfrm rot="10800000">
        <a:off x="2210726" y="2174298"/>
        <a:ext cx="6906873" cy="836680"/>
      </dsp:txXfrm>
    </dsp:sp>
    <dsp:sp modelId="{C76B7CDC-0170-4361-9582-BBA7CBF3EE56}">
      <dsp:nvSpPr>
        <dsp:cNvPr id="0" name=""/>
        <dsp:cNvSpPr/>
      </dsp:nvSpPr>
      <dsp:spPr>
        <a:xfrm>
          <a:off x="1583216" y="2174298"/>
          <a:ext cx="836680" cy="836680"/>
        </a:xfrm>
        <a:prstGeom prst="ellipse">
          <a:avLst/>
        </a:prstGeom>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C7A911-886A-4105-B442-5B1F3D564D1D}">
      <dsp:nvSpPr>
        <dsp:cNvPr id="0" name=""/>
        <dsp:cNvSpPr/>
      </dsp:nvSpPr>
      <dsp:spPr>
        <a:xfrm rot="10800000">
          <a:off x="2001556" y="3260734"/>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Infection Control Team: </a:t>
          </a:r>
        </a:p>
        <a:p>
          <a:pPr marL="0" lvl="0" indent="0" algn="ctr" defTabSz="400050">
            <a:lnSpc>
              <a:spcPct val="90000"/>
            </a:lnSpc>
            <a:spcBef>
              <a:spcPct val="0"/>
            </a:spcBef>
            <a:spcAft>
              <a:spcPct val="35000"/>
            </a:spcAft>
            <a:buNone/>
          </a:pPr>
          <a:r>
            <a:rPr lang="en-GB" sz="900" kern="1200" dirty="0"/>
            <a:t>The ICB Infection Prevention and Control (ICB IPC) Team aims to ensure that Infection Prevention and Control practice is safe and effective across GP practices in Suffolk and North East Essex.  Good infection prevention and control can reduce the risk of healthcare associated infection and demonstrate that services are continually improving (SNEE ICB IPC Strategy, 2023).  For further information on the SNEE ICB IPC Team, including how to become an IPC lead or access training opportunities, please </a:t>
          </a:r>
          <a:r>
            <a:rPr lang="en-GB" sz="900" kern="1200" dirty="0">
              <a:solidFill>
                <a:schemeClr val="bg1">
                  <a:lumMod val="95000"/>
                </a:schemeClr>
              </a:solidFill>
            </a:rPr>
            <a:t>visit </a:t>
          </a:r>
          <a:r>
            <a:rPr lang="en-GB" sz="900" kern="1200" dirty="0">
              <a:solidFill>
                <a:schemeClr val="bg1">
                  <a:lumMod val="95000"/>
                </a:schemeClr>
              </a:solidFill>
              <a:hlinkClick xmlns:r="http://schemas.openxmlformats.org/officeDocument/2006/relationships" r:id="rId10">
                <a:extLst>
                  <a:ext uri="{A12FA001-AC4F-418D-AE19-62706E023703}">
                    <ahyp:hlinkClr xmlns:ahyp="http://schemas.microsoft.com/office/drawing/2018/hyperlinkcolor" val="tx"/>
                  </a:ext>
                </a:extLst>
              </a:hlinkClick>
            </a:rPr>
            <a:t>here</a:t>
          </a:r>
          <a:endParaRPr lang="en-GB" sz="900" kern="1200" dirty="0">
            <a:solidFill>
              <a:schemeClr val="bg1">
                <a:lumMod val="95000"/>
              </a:schemeClr>
            </a:solidFill>
          </a:endParaRPr>
        </a:p>
      </dsp:txBody>
      <dsp:txXfrm rot="10800000">
        <a:off x="2210726" y="3260734"/>
        <a:ext cx="6906873" cy="836680"/>
      </dsp:txXfrm>
    </dsp:sp>
    <dsp:sp modelId="{786B5F4E-AF85-4A32-84E5-6BA9383FB466}">
      <dsp:nvSpPr>
        <dsp:cNvPr id="0" name=""/>
        <dsp:cNvSpPr/>
      </dsp:nvSpPr>
      <dsp:spPr>
        <a:xfrm>
          <a:off x="1583216" y="3260734"/>
          <a:ext cx="836680" cy="836680"/>
        </a:xfrm>
        <a:prstGeom prst="ellipse">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F99AE6-89D9-44FD-8D88-1A02BDC5066D}">
      <dsp:nvSpPr>
        <dsp:cNvPr id="0" name=""/>
        <dsp:cNvSpPr/>
      </dsp:nvSpPr>
      <dsp:spPr>
        <a:xfrm rot="10800000">
          <a:off x="2001556" y="4347170"/>
          <a:ext cx="7116043" cy="83668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953" tIns="34290" rIns="64008" bIns="34290" numCol="1" spcCol="1270" anchor="ctr" anchorCtr="0">
          <a:noAutofit/>
        </a:bodyPr>
        <a:lstStyle/>
        <a:p>
          <a:pPr marL="0" lvl="0" indent="0" algn="ctr" defTabSz="400050">
            <a:lnSpc>
              <a:spcPct val="90000"/>
            </a:lnSpc>
            <a:spcBef>
              <a:spcPct val="0"/>
            </a:spcBef>
            <a:spcAft>
              <a:spcPct val="35000"/>
            </a:spcAft>
            <a:buNone/>
          </a:pPr>
          <a:r>
            <a:rPr lang="en-GB" sz="900" b="1" i="0" kern="1200" baseline="0" dirty="0"/>
            <a:t>Safeguarding Team: </a:t>
          </a:r>
        </a:p>
        <a:p>
          <a:pPr marL="0" lvl="0" indent="0" algn="ctr" defTabSz="400050">
            <a:lnSpc>
              <a:spcPct val="90000"/>
            </a:lnSpc>
            <a:spcBef>
              <a:spcPct val="0"/>
            </a:spcBef>
            <a:spcAft>
              <a:spcPct val="35000"/>
            </a:spcAft>
            <a:buNone/>
          </a:pPr>
          <a:r>
            <a:rPr lang="en-GB" sz="900" kern="1200" dirty="0"/>
            <a:t>Every organisation must ensure that they promote the duty of care and protection of vulnerable people and have a clear, well publicised policy of zero tolerance of abuse. To find out more information about SNEE ICB's dedicated safeguarding team, access further training opportunities or obtain support in regard to safeguarding adults and children within your organisation, please visit </a:t>
          </a:r>
          <a:r>
            <a:rPr lang="en-GB" sz="900" kern="1200" dirty="0">
              <a:solidFill>
                <a:schemeClr val="bg1">
                  <a:lumMod val="95000"/>
                </a:schemeClr>
              </a:solidFill>
              <a:hlinkClick xmlns:r="http://schemas.openxmlformats.org/officeDocument/2006/relationships" r:id="rId13">
                <a:extLst>
                  <a:ext uri="{A12FA001-AC4F-418D-AE19-62706E023703}">
                    <ahyp:hlinkClr xmlns:ahyp="http://schemas.microsoft.com/office/drawing/2018/hyperlinkcolor" val="tx"/>
                  </a:ext>
                </a:extLst>
              </a:hlinkClick>
            </a:rPr>
            <a:t>here</a:t>
          </a:r>
          <a:endParaRPr lang="en-GB" sz="900" kern="1200" dirty="0">
            <a:solidFill>
              <a:schemeClr val="bg1">
                <a:lumMod val="95000"/>
              </a:schemeClr>
            </a:solidFill>
          </a:endParaRPr>
        </a:p>
      </dsp:txBody>
      <dsp:txXfrm rot="10800000">
        <a:off x="2210726" y="4347170"/>
        <a:ext cx="6906873" cy="836680"/>
      </dsp:txXfrm>
    </dsp:sp>
    <dsp:sp modelId="{116B570D-A993-4E06-8659-6978F9AB12E8}">
      <dsp:nvSpPr>
        <dsp:cNvPr id="0" name=""/>
        <dsp:cNvSpPr/>
      </dsp:nvSpPr>
      <dsp:spPr>
        <a:xfrm>
          <a:off x="1583216" y="4347170"/>
          <a:ext cx="836680" cy="836680"/>
        </a:xfrm>
        <a:prstGeom prst="ellipse">
          <a:avLst/>
        </a:prstGeom>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7DE89-B31A-492A-A1BF-1DA2FB0AEA9A}" type="datetimeFigureOut">
              <a:rPr lang="en-GB" smtClean="0"/>
              <a:t>11/04/2025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F2ACC-535B-419C-B900-E255D13D3763}" type="slidenum">
              <a:rPr lang="en-GB" smtClean="0"/>
              <a:t>‹#›</a:t>
            </a:fld>
            <a:endParaRPr lang="en-GB"/>
          </a:p>
        </p:txBody>
      </p:sp>
    </p:spTree>
    <p:extLst>
      <p:ext uri="{BB962C8B-B14F-4D97-AF65-F5344CB8AC3E}">
        <p14:creationId xmlns:p14="http://schemas.microsoft.com/office/powerpoint/2010/main" val="148725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6D0-E9C9-6C72-2FE0-563F2BA9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B603-23B0-F17E-8441-E6E4A8B1F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91A4B-2022-F13D-68C4-9BF9DAA73415}"/>
              </a:ext>
            </a:extLst>
          </p:cNvPr>
          <p:cNvSpPr>
            <a:spLocks noGrp="1"/>
          </p:cNvSpPr>
          <p:nvPr>
            <p:ph type="body" idx="1"/>
          </p:nvPr>
        </p:nvSpPr>
        <p:spPr/>
        <p:txBody>
          <a:bodyPr rtlCol="0"/>
          <a:lstStyle/>
          <a:p>
            <a:pPr rtl="0"/>
            <a:endParaRPr lang="en-GB" dirty="0"/>
          </a:p>
        </p:txBody>
      </p:sp>
      <p:sp>
        <p:nvSpPr>
          <p:cNvPr id="4" name="Slide Number Placeholder 3">
            <a:extLst>
              <a:ext uri="{FF2B5EF4-FFF2-40B4-BE49-F238E27FC236}">
                <a16:creationId xmlns:a16="http://schemas.microsoft.com/office/drawing/2014/main" id="{C0AF8523-CF8F-2B94-56CA-91D0E309865F}"/>
              </a:ext>
            </a:extLst>
          </p:cNvPr>
          <p:cNvSpPr>
            <a:spLocks noGrp="1"/>
          </p:cNvSpPr>
          <p:nvPr>
            <p:ph type="sldNum" sz="quarter" idx="10"/>
          </p:nvPr>
        </p:nvSpPr>
        <p:spPr/>
        <p:txBody>
          <a:bodyPr rtlCol="0"/>
          <a:lstStyle/>
          <a:p>
            <a:pPr rtl="0"/>
            <a:fld id="{32674CE4-FBD8-4481-AEFB-CA53E599A745}" type="slidenum">
              <a:rPr lang="en-GB" smtClean="0"/>
              <a:t>16</a:t>
            </a:fld>
            <a:endParaRPr lang="en-GB" dirty="0"/>
          </a:p>
        </p:txBody>
      </p:sp>
    </p:spTree>
    <p:extLst>
      <p:ext uri="{BB962C8B-B14F-4D97-AF65-F5344CB8AC3E}">
        <p14:creationId xmlns:p14="http://schemas.microsoft.com/office/powerpoint/2010/main" val="292846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EB20-994D-AA27-DCE1-D3A0D85A0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6ADF-69F1-7230-02BD-29586515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FE08-3246-3E83-11E3-13EFF33E2979}"/>
              </a:ext>
            </a:extLst>
          </p:cNvPr>
          <p:cNvSpPr>
            <a:spLocks noGrp="1"/>
          </p:cNvSpPr>
          <p:nvPr>
            <p:ph type="dt" sz="half" idx="10"/>
          </p:nvPr>
        </p:nvSpPr>
        <p:spPr/>
        <p:txBody>
          <a:bodyPr/>
          <a:lstStyle/>
          <a:p>
            <a:pPr rtl="0"/>
            <a:fld id="{71F23539-3F81-4F1E-A9B7-5CE0C1986E23}"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54542C1D-7002-051A-4DEF-E386C6099949}"/>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A1E585AD-21A6-E2E0-B31C-A9DCC573CDA3}"/>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4697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370-AB8D-3775-FEE0-42343A0F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0FE51-4BC7-4C94-169D-622E341E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36B483-003B-97F2-D0E7-40A0079A1F6F}"/>
              </a:ext>
            </a:extLst>
          </p:cNvPr>
          <p:cNvSpPr>
            <a:spLocks noGrp="1"/>
          </p:cNvSpPr>
          <p:nvPr>
            <p:ph type="dt" sz="half" idx="10"/>
          </p:nvPr>
        </p:nvSpPr>
        <p:spPr/>
        <p:txBody>
          <a:bodyPr/>
          <a:lstStyle/>
          <a:p>
            <a:pPr rtl="0"/>
            <a:fld id="{B4AAD351-6347-4318-B935-1E0F1B6A61D6}"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1EF1F555-3BE3-AEE8-93F5-CF8600EF3CE0}"/>
              </a:ext>
            </a:extLst>
          </p:cNvPr>
          <p:cNvSpPr>
            <a:spLocks noGrp="1"/>
          </p:cNvSpPr>
          <p:nvPr>
            <p:ph type="ftr" sz="quarter" idx="11"/>
          </p:nvPr>
        </p:nvSpPr>
        <p:spPr/>
        <p:txBody>
          <a:body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1A30064A-2A55-E836-CB45-D730E4960D27}"/>
              </a:ext>
            </a:extLst>
          </p:cNvPr>
          <p:cNvSpPr>
            <a:spLocks noGrp="1"/>
          </p:cNvSpPr>
          <p:nvPr>
            <p:ph type="sldNum" sz="quarter" idx="12"/>
          </p:nvPr>
        </p:nvSpPr>
        <p:spPr/>
        <p:txBody>
          <a:body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10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6155E-6729-F5C1-CA60-DCA5D79A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A2069-6BAF-D70F-6AE7-160B105D0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1EA59-6353-F51D-B31F-703237BA3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8B045440-74F0-4B44-BEF6-1040C3E911E1}" type="datetime1">
              <a:rPr lang="en-GB" noProof="0" smtClean="0"/>
              <a:t>11/04/2025</a:t>
            </a:fld>
            <a:endParaRPr lang="en-GB" noProof="0" dirty="0"/>
          </a:p>
        </p:txBody>
      </p:sp>
      <p:sp>
        <p:nvSpPr>
          <p:cNvPr id="5" name="Footer Placeholder 4">
            <a:extLst>
              <a:ext uri="{FF2B5EF4-FFF2-40B4-BE49-F238E27FC236}">
                <a16:creationId xmlns:a16="http://schemas.microsoft.com/office/drawing/2014/main" id="{9B4001F8-9F81-F9A5-1E6E-FE688DA1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GB" noProof="0"/>
              <a:t>Add a footer</a:t>
            </a:r>
            <a:endParaRPr lang="en-GB" noProof="0" dirty="0"/>
          </a:p>
        </p:txBody>
      </p:sp>
      <p:sp>
        <p:nvSpPr>
          <p:cNvPr id="6" name="Slide Number Placeholder 5">
            <a:extLst>
              <a:ext uri="{FF2B5EF4-FFF2-40B4-BE49-F238E27FC236}">
                <a16:creationId xmlns:a16="http://schemas.microsoft.com/office/drawing/2014/main" id="{5826DDDA-B217-4716-A2B5-49FD91CB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01CF334-2D5C-4859-84A6-CA7E6E43FAEB}" type="slidenum">
              <a:rPr lang="en-GB" noProof="0" smtClean="0"/>
              <a:t>‹#›</a:t>
            </a:fld>
            <a:endParaRPr lang="en-GB" noProof="0" dirty="0"/>
          </a:p>
        </p:txBody>
      </p:sp>
    </p:spTree>
    <p:extLst>
      <p:ext uri="{BB962C8B-B14F-4D97-AF65-F5344CB8AC3E}">
        <p14:creationId xmlns:p14="http://schemas.microsoft.com/office/powerpoint/2010/main" val="2183449356"/>
      </p:ext>
    </p:extLst>
  </p:cSld>
  <p:clrMap bg1="lt1" tx1="dk1" bg2="lt2" tx2="dk2" accent1="accent1" accent2="accent2" accent3="accent3" accent4="accent4" accent5="accent5" accent6="accent6" hlink="hlink" folHlink="folHlink"/>
  <p:sldLayoutIdLst>
    <p:sldLayoutId id="2147483847" r:id="rId1"/>
    <p:sldLayoutId id="214748384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itNE8uan8XI?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sneeics.org.uk/can-do-health-and-care/collaborative/population-health-management/"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www.sneeics.org.uk/wp-content/uploads/2024/06/16360-SNEE-A-Guide-to-the-Suffolk-and-North-East-Essex-Population-Health-Management-A4-Accessible.pdf" TargetMode="External"/><Relationship Id="rId4" Type="http://schemas.openxmlformats.org/officeDocument/2006/relationships/hyperlink" Target="https://portal.e-lfh.org.uk/component/details/64600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pJHkydRdkz0?feature=oembed" TargetMode="Externa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22.png"/><Relationship Id="rId5" Type="http://schemas.openxmlformats.org/officeDocument/2006/relationships/diagramQuickStyle" Target="../diagrams/quickStyle2.xml"/><Relationship Id="rId10" Type="http://schemas.openxmlformats.org/officeDocument/2006/relationships/hyperlink" Target="mailto:training.hub@snee.nhs.uk" TargetMode="External"/><Relationship Id="rId4" Type="http://schemas.openxmlformats.org/officeDocument/2006/relationships/diagramLayout" Target="../diagrams/layout2.xml"/><Relationship Id="rId9" Type="http://schemas.openxmlformats.org/officeDocument/2006/relationships/hyperlink" Target="https://www.gov.uk/government/statistics/english-indices-of-deprivation-2019"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spreadsheets/d/1AgUVOfJEsdnViBspIMU90ZgS-3ELfk7CP4QjkutbnMs/edit?usp=sharing"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Community%20health%20services%20explained%20|%20The%20King's%20Fund%20(kingsfund.org.uk)"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forms.office.com/e/Qk77p8aZCF"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ub@snee.nhs.uk"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hyperlink" Target="https://creativecommons.org/licenses/by-sa/3.0/"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hyperlink" Target="https://www.geograph.org.uk/photo/7477152" TargetMode="External"/><Relationship Id="rId5" Type="http://schemas.openxmlformats.org/officeDocument/2006/relationships/diagramQuickStyle" Target="../diagrams/quickStyle1.xml"/><Relationship Id="rId10" Type="http://schemas.openxmlformats.org/officeDocument/2006/relationships/image" Target="../media/image7.jpg"/><Relationship Id="rId4" Type="http://schemas.openxmlformats.org/officeDocument/2006/relationships/diagramLayout" Target="../diagrams/layout1.xml"/><Relationship Id="rId9" Type="http://schemas.openxmlformats.org/officeDocument/2006/relationships/hyperlink" Target="https://www.geograph.org.uk/photo/6212476" TargetMode="External"/><Relationship Id="rId14" Type="http://schemas.openxmlformats.org/officeDocument/2006/relationships/hyperlink" Target="https://pxhere.com/en/photo/138231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0sVV-wHoxAU?feature=oembed"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hyperlink" Target="https://www.sneeics.org.uk/working-together/working-together-in-place-based-alliances/" TargetMode="External"/><Relationship Id="rId4" Type="http://schemas.openxmlformats.org/officeDocument/2006/relationships/hyperlink" Target="https://suffolkandnortheastessex.icb.nhs.uk/about-us/#accordion-block-643d005ae96d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neeics.org.uk/working-together/working-together-in-place-based-alliances/ipswich-and-east-suffolk-alliance/" TargetMode="External"/><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pixabay.com/en/ipswich-marina-water-boat-jetty-486185/" TargetMode="External"/><Relationship Id="rId5" Type="http://schemas.openxmlformats.org/officeDocument/2006/relationships/image" Target="../media/image11.jpg"/><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neeics.org.uk/working-together/working-together-in-place-based-alliances/north-east-essex-alliance/" TargetMode="External"/><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geograph.org.uk/photo/845871"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https://www.sneeics.org.uk/working-together/working-together-in-place-based-alliances/west-suffolk-alliance/" TargetMode="External"/><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sa/3.0/" TargetMode="External"/><Relationship Id="rId5" Type="http://schemas.openxmlformats.org/officeDocument/2006/relationships/hyperlink" Target="https://www.geograph.org.uk/photo/6704990"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hyperlink" Target="https://www.kingsfund.org.uk/insight-and-analysis/reports/vision-population-health"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creativecommons.org/licenses/by/3.0/" TargetMode="External"/><Relationship Id="rId5" Type="http://schemas.openxmlformats.org/officeDocument/2006/relationships/hyperlink" Target="https://socialscience-6.blogspot.com/p/ss.html"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latin typeface="Arial" panose="020B0604020202020204" pitchFamily="34" charset="0"/>
                <a:cs typeface="Arial" panose="020B0604020202020204" pitchFamily="34" charset="0"/>
              </a:rPr>
              <a:t>Primary Care Induction Programme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52062" y="4767439"/>
            <a:ext cx="4849350" cy="1244483"/>
          </a:xfrm>
        </p:spPr>
        <p:txBody>
          <a:bodyPr rtlCol="0" anchor="t">
            <a:normAutofit/>
          </a:bodyPr>
          <a:lstStyle/>
          <a:p>
            <a:pPr algn="l" rtl="0"/>
            <a:r>
              <a:rPr lang="en-GB" dirty="0">
                <a:solidFill>
                  <a:srgbClr val="FFFFFF"/>
                </a:solidFill>
                <a:latin typeface="Arial" panose="020B0604020202020204" pitchFamily="34" charset="0"/>
                <a:cs typeface="Arial" panose="020B0604020202020204" pitchFamily="34" charset="0"/>
              </a:rPr>
              <a:t>Introduction to Suffolk and North East Essex primary care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10;&#10;">
            <a:extLst>
              <a:ext uri="{FF2B5EF4-FFF2-40B4-BE49-F238E27FC236}">
                <a16:creationId xmlns:a16="http://schemas.microsoft.com/office/drawing/2014/main" id="{089E3EEA-6C0A-1BDE-30D8-E5A58F562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10;&#10;">
            <a:extLst>
              <a:ext uri="{FF2B5EF4-FFF2-40B4-BE49-F238E27FC236}">
                <a16:creationId xmlns:a16="http://schemas.microsoft.com/office/drawing/2014/main" id="{5E7F3E74-8AF1-C777-64C2-BD7E8A25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What is population health?</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2044920" y="5868057"/>
            <a:ext cx="5867180" cy="246221"/>
          </a:xfrm>
          <a:prstGeom prst="rect">
            <a:avLst/>
          </a:prstGeom>
          <a:noFill/>
        </p:spPr>
        <p:txBody>
          <a:bodyPr wrap="square">
            <a:spAutoFit/>
          </a:bodyPr>
          <a:lstStyle/>
          <a:p>
            <a:pPr algn="ctr"/>
            <a:r>
              <a:rPr lang="en-GB" sz="1000" b="1" dirty="0"/>
              <a:t>VIDEO: The King’s Fund: What is population Health? </a:t>
            </a:r>
            <a:r>
              <a:rPr lang="en-GB" sz="1000" dirty="0"/>
              <a:t>(The King’s Fund, 2021) </a:t>
            </a:r>
            <a:r>
              <a:rPr lang="en-GB" sz="1000" dirty="0">
                <a:solidFill>
                  <a:srgbClr val="C7417B"/>
                </a:solidFill>
              </a:rPr>
              <a:t>Click image to access</a:t>
            </a:r>
          </a:p>
        </p:txBody>
      </p:sp>
      <p:pic>
        <p:nvPicPr>
          <p:cNvPr id="3" name="Online Media 2" title="What is population health?">
            <a:hlinkClick r:id="" action="ppaction://media"/>
            <a:extLst>
              <a:ext uri="{FF2B5EF4-FFF2-40B4-BE49-F238E27FC236}">
                <a16:creationId xmlns:a16="http://schemas.microsoft.com/office/drawing/2014/main" id="{A3165282-25CF-B351-D9F2-A20F5683F801}"/>
              </a:ext>
            </a:extLst>
          </p:cNvPr>
          <p:cNvPicPr>
            <a:picLocks noRot="1" noChangeAspect="1"/>
          </p:cNvPicPr>
          <p:nvPr>
            <a:videoFile r:link="rId1"/>
          </p:nvPr>
        </p:nvPicPr>
        <p:blipFill>
          <a:blip r:embed="rId4"/>
          <a:stretch>
            <a:fillRect/>
          </a:stretch>
        </p:blipFill>
        <p:spPr>
          <a:xfrm>
            <a:off x="2216370" y="1333911"/>
            <a:ext cx="7953712" cy="4493847"/>
          </a:xfrm>
          <a:prstGeom prst="rect">
            <a:avLst/>
          </a:prstGeom>
        </p:spPr>
      </p:pic>
    </p:spTree>
    <p:extLst>
      <p:ext uri="{BB962C8B-B14F-4D97-AF65-F5344CB8AC3E}">
        <p14:creationId xmlns:p14="http://schemas.microsoft.com/office/powerpoint/2010/main" val="28421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3C050F-3468-5590-6944-FC8C152C78D8}"/>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3788C8FC-0385-9C0B-34FA-1D8AB84E9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EDB30E-5461-027C-3933-F3C4E107F2A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Population Health Management</a:t>
            </a:r>
          </a:p>
        </p:txBody>
      </p:sp>
      <p:pic>
        <p:nvPicPr>
          <p:cNvPr id="12" name="Picture 11" descr="A logo for a training company&#10;&#10;">
            <a:extLst>
              <a:ext uri="{FF2B5EF4-FFF2-40B4-BE49-F238E27FC236}">
                <a16:creationId xmlns:a16="http://schemas.microsoft.com/office/drawing/2014/main" id="{537EF4F2-20B8-4BE8-B641-4861D46DD8C4}"/>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169B7F1C-B1EC-8998-A2D8-6419CC1F075A}"/>
              </a:ext>
            </a:extLst>
          </p:cNvPr>
          <p:cNvSpPr txBox="1"/>
          <p:nvPr/>
        </p:nvSpPr>
        <p:spPr>
          <a:xfrm>
            <a:off x="750439" y="6232851"/>
            <a:ext cx="10892455"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Population Health Management please visit: </a:t>
            </a:r>
            <a:r>
              <a:rPr lang="en-GB" sz="1000" dirty="0">
                <a:hlinkClick r:id="rId3"/>
              </a:rPr>
              <a:t>Population Health Management - Suffolk &amp; North East Essex Integrated Care System</a:t>
            </a:r>
            <a:r>
              <a:rPr lang="en-GB" sz="1000" dirty="0"/>
              <a:t>.  Please also access </a:t>
            </a:r>
            <a:r>
              <a:rPr lang="en-GB" sz="1000" dirty="0">
                <a:hlinkClick r:id="rId4"/>
              </a:rPr>
              <a:t>‘Introduction to population health management’ e-</a:t>
            </a:r>
            <a:r>
              <a:rPr lang="en-GB" sz="1000" dirty="0" err="1">
                <a:hlinkClick r:id="rId4"/>
              </a:rPr>
              <a:t>lfh</a:t>
            </a:r>
            <a:r>
              <a:rPr lang="en-GB" sz="1000" dirty="0">
                <a:hlinkClick r:id="rId4"/>
              </a:rPr>
              <a:t> module</a:t>
            </a:r>
            <a:r>
              <a:rPr lang="en-GB" sz="1000" dirty="0"/>
              <a:t> for further learning.</a:t>
            </a:r>
            <a:endParaRPr lang="en-GB" sz="1000" dirty="0">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404324AC-0FD9-95E2-1B84-0D67EB4D91A3}"/>
              </a:ext>
            </a:extLst>
          </p:cNvPr>
          <p:cNvSpPr txBox="1"/>
          <p:nvPr/>
        </p:nvSpPr>
        <p:spPr>
          <a:xfrm>
            <a:off x="838200" y="2221670"/>
            <a:ext cx="10804695" cy="1569660"/>
          </a:xfrm>
          <a:prstGeom prst="rect">
            <a:avLst/>
          </a:prstGeom>
          <a:noFill/>
        </p:spPr>
        <p:txBody>
          <a:bodyPr wrap="square">
            <a:spAutoFit/>
          </a:bodyPr>
          <a:lstStyle/>
          <a:p>
            <a:r>
              <a:rPr lang="en-GB" sz="1600" b="1" dirty="0">
                <a:latin typeface="Arial" panose="020B0604020202020204" pitchFamily="34" charset="0"/>
                <a:cs typeface="Arial" panose="020B0604020202020204" pitchFamily="34" charset="0"/>
              </a:rPr>
              <a:t>Population Health Management (PHM) </a:t>
            </a:r>
            <a:r>
              <a:rPr lang="en-GB" sz="1600" dirty="0">
                <a:latin typeface="Arial" panose="020B0604020202020204" pitchFamily="34" charset="0"/>
                <a:cs typeface="Arial" panose="020B0604020202020204" pitchFamily="34" charset="0"/>
              </a:rPr>
              <a:t>is an approach which supports population health by using linked data to provide new insight, and then taking linked action to improve the social, physical and mental health outcomes and wellbeing of people within and across a defined population, while reducing health inequalities.</a:t>
            </a:r>
          </a:p>
          <a:p>
            <a:pPr algn="r"/>
            <a:r>
              <a:rPr lang="en-GB" sz="1600" dirty="0">
                <a:latin typeface="Arial" panose="020B0604020202020204" pitchFamily="34" charset="0"/>
                <a:cs typeface="Arial" panose="020B0604020202020204" pitchFamily="34" charset="0"/>
              </a:rPr>
              <a:t>(NHS England, 2022)</a:t>
            </a:r>
          </a:p>
          <a:p>
            <a:pPr algn="r"/>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A6E255B1-DBEE-F089-43FA-1FDE910FA411}"/>
              </a:ext>
            </a:extLst>
          </p:cNvPr>
          <p:cNvSpPr txBox="1"/>
          <p:nvPr/>
        </p:nvSpPr>
        <p:spPr>
          <a:xfrm>
            <a:off x="838200" y="1667361"/>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What is Population Health Management (PHM) and why do we need it?</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66CD62-E607-370C-0F45-31C1357C8905}"/>
              </a:ext>
            </a:extLst>
          </p:cNvPr>
          <p:cNvSpPr txBox="1"/>
          <p:nvPr/>
        </p:nvSpPr>
        <p:spPr>
          <a:xfrm>
            <a:off x="5429368" y="3429000"/>
            <a:ext cx="6097162" cy="132343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population health approach enables care and support to be designed and delivered to meet individuals needs, it means less duplication and reduction in workload.  This ensures the right care is given at the right time by the right person </a:t>
            </a:r>
          </a:p>
          <a:p>
            <a:pPr algn="r"/>
            <a:r>
              <a:rPr lang="en-GB" sz="1600" dirty="0">
                <a:latin typeface="Arial" panose="020B0604020202020204" pitchFamily="34" charset="0"/>
                <a:cs typeface="Arial" panose="020B0604020202020204" pitchFamily="34" charset="0"/>
              </a:rPr>
              <a:t>(SNEE ICS, 2023)  </a:t>
            </a:r>
          </a:p>
        </p:txBody>
      </p:sp>
      <p:sp>
        <p:nvSpPr>
          <p:cNvPr id="6" name="TextBox 5">
            <a:extLst>
              <a:ext uri="{FF2B5EF4-FFF2-40B4-BE49-F238E27FC236}">
                <a16:creationId xmlns:a16="http://schemas.microsoft.com/office/drawing/2014/main" id="{930D5E94-C93F-66BA-B27C-98A1600FB121}"/>
              </a:ext>
            </a:extLst>
          </p:cNvPr>
          <p:cNvSpPr txBox="1"/>
          <p:nvPr/>
        </p:nvSpPr>
        <p:spPr>
          <a:xfrm>
            <a:off x="5545733" y="5122657"/>
            <a:ext cx="6097162"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SNEE ICB has a dedicated PHM team who help to deliver the SNEE ICB PHM </a:t>
            </a:r>
            <a:r>
              <a:rPr lang="en-GB" sz="1600" dirty="0">
                <a:latin typeface="Arial" panose="020B0604020202020204" pitchFamily="34" charset="0"/>
                <a:cs typeface="Arial" panose="020B0604020202020204" pitchFamily="34" charset="0"/>
                <a:hlinkClick r:id="rId5"/>
              </a:rPr>
              <a:t>Strategy</a:t>
            </a:r>
            <a:r>
              <a:rPr lang="en-GB" sz="1600" dirty="0">
                <a:latin typeface="Arial" panose="020B0604020202020204" pitchFamily="34" charset="0"/>
                <a:cs typeface="Arial" panose="020B0604020202020204" pitchFamily="34" charset="0"/>
              </a:rPr>
              <a:t>. </a:t>
            </a:r>
          </a:p>
        </p:txBody>
      </p:sp>
      <p:pic>
        <p:nvPicPr>
          <p:cNvPr id="9" name="Picture 8" descr="A diagram of a diagram of a company&#10;&#10;Description automatically generated">
            <a:extLst>
              <a:ext uri="{FF2B5EF4-FFF2-40B4-BE49-F238E27FC236}">
                <a16:creationId xmlns:a16="http://schemas.microsoft.com/office/drawing/2014/main" id="{F6A5F233-84E6-BC3F-F87D-0EA1842BC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44" y="3305773"/>
            <a:ext cx="5020860" cy="2319206"/>
          </a:xfrm>
          <a:prstGeom prst="rect">
            <a:avLst/>
          </a:prstGeom>
        </p:spPr>
      </p:pic>
    </p:spTree>
    <p:extLst>
      <p:ext uri="{BB962C8B-B14F-4D97-AF65-F5344CB8AC3E}">
        <p14:creationId xmlns:p14="http://schemas.microsoft.com/office/powerpoint/2010/main" val="33431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1"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Population health management</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1994913" y="5852975"/>
            <a:ext cx="7818838" cy="246221"/>
          </a:xfrm>
          <a:prstGeom prst="rect">
            <a:avLst/>
          </a:prstGeom>
          <a:noFill/>
        </p:spPr>
        <p:txBody>
          <a:bodyPr wrap="square">
            <a:spAutoFit/>
          </a:bodyPr>
          <a:lstStyle/>
          <a:p>
            <a:r>
              <a:rPr lang="en-GB" sz="1000" b="1" dirty="0"/>
              <a:t>VIDEO: Population health management: proactive, targeted healthcare for your community? </a:t>
            </a:r>
            <a:r>
              <a:rPr lang="en-GB" sz="1000" dirty="0"/>
              <a:t>(NHSE, 2024) </a:t>
            </a:r>
            <a:r>
              <a:rPr lang="en-GB" sz="1000" dirty="0">
                <a:solidFill>
                  <a:srgbClr val="C7417B"/>
                </a:solidFill>
              </a:rPr>
              <a:t>Click image to access</a:t>
            </a:r>
          </a:p>
        </p:txBody>
      </p:sp>
      <p:pic>
        <p:nvPicPr>
          <p:cNvPr id="4" name="Online Media 3" title="Population health management: proactive, targeted healthcare for your community">
            <a:hlinkClick r:id="" action="ppaction://media"/>
            <a:extLst>
              <a:ext uri="{FF2B5EF4-FFF2-40B4-BE49-F238E27FC236}">
                <a16:creationId xmlns:a16="http://schemas.microsoft.com/office/drawing/2014/main" id="{F089CE65-1AED-5ACE-2A61-CE096517AF04}"/>
              </a:ext>
            </a:extLst>
          </p:cNvPr>
          <p:cNvPicPr>
            <a:picLocks noRot="1" noChangeAspect="1"/>
          </p:cNvPicPr>
          <p:nvPr>
            <a:videoFile r:link="rId1"/>
          </p:nvPr>
        </p:nvPicPr>
        <p:blipFill>
          <a:blip r:embed="rId4"/>
          <a:stretch>
            <a:fillRect/>
          </a:stretch>
        </p:blipFill>
        <p:spPr>
          <a:xfrm>
            <a:off x="2049062" y="1293185"/>
            <a:ext cx="7986338" cy="4512281"/>
          </a:xfrm>
          <a:prstGeom prst="rect">
            <a:avLst/>
          </a:prstGeom>
        </p:spPr>
      </p:pic>
    </p:spTree>
    <p:extLst>
      <p:ext uri="{BB962C8B-B14F-4D97-AF65-F5344CB8AC3E}">
        <p14:creationId xmlns:p14="http://schemas.microsoft.com/office/powerpoint/2010/main" val="295405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C0D543-E2F3-13CB-E352-F676EA9C0E74}"/>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45AB7CB8-9FB4-766A-9CEE-17C170294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9C257-48B6-18D6-482A-D906245AF5AA}"/>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SNEE Population Health Information</a:t>
            </a:r>
          </a:p>
        </p:txBody>
      </p:sp>
      <p:pic>
        <p:nvPicPr>
          <p:cNvPr id="12" name="Picture 11" descr="A logo for a training company&#10;&#10;">
            <a:extLst>
              <a:ext uri="{FF2B5EF4-FFF2-40B4-BE49-F238E27FC236}">
                <a16:creationId xmlns:a16="http://schemas.microsoft.com/office/drawing/2014/main" id="{58EDA1C7-CEE6-DE0C-073B-47C608054046}"/>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19" name="Diagram 18">
            <a:extLst>
              <a:ext uri="{FF2B5EF4-FFF2-40B4-BE49-F238E27FC236}">
                <a16:creationId xmlns:a16="http://schemas.microsoft.com/office/drawing/2014/main" id="{D2B6D014-E37D-F781-A56F-ECDE0EB7E7D0}"/>
              </a:ext>
            </a:extLst>
          </p:cNvPr>
          <p:cNvGraphicFramePr/>
          <p:nvPr>
            <p:extLst>
              <p:ext uri="{D42A27DB-BD31-4B8C-83A1-F6EECF244321}">
                <p14:modId xmlns:p14="http://schemas.microsoft.com/office/powerpoint/2010/main" val="2127013057"/>
              </p:ext>
            </p:extLst>
          </p:nvPr>
        </p:nvGraphicFramePr>
        <p:xfrm>
          <a:off x="932373" y="1708828"/>
          <a:ext cx="7277204" cy="1266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2">
            <a:extLst>
              <a:ext uri="{FF2B5EF4-FFF2-40B4-BE49-F238E27FC236}">
                <a16:creationId xmlns:a16="http://schemas.microsoft.com/office/drawing/2014/main" id="{4ADF5E44-88DE-0550-B0DD-7A2AAACEF5CA}"/>
              </a:ext>
            </a:extLst>
          </p:cNvPr>
          <p:cNvSpPr>
            <a:spLocks noChangeArrowheads="1"/>
          </p:cNvSpPr>
          <p:nvPr/>
        </p:nvSpPr>
        <p:spPr bwMode="auto">
          <a:xfrm>
            <a:off x="1498952" y="2475000"/>
            <a:ext cx="21638989" cy="870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049" name="Picture 1840206159" descr="A map of the united states&#10;&#10;Description automatically generated">
            <a:extLst>
              <a:ext uri="{FF2B5EF4-FFF2-40B4-BE49-F238E27FC236}">
                <a16:creationId xmlns:a16="http://schemas.microsoft.com/office/drawing/2014/main" id="{1AB880FF-5A41-061E-D2E8-2175926499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6819"/>
          <a:stretch>
            <a:fillRect/>
          </a:stretch>
        </p:blipFill>
        <p:spPr bwMode="auto">
          <a:xfrm>
            <a:off x="457643" y="3345192"/>
            <a:ext cx="4523332" cy="2559715"/>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5F158592-C433-D7D7-6D70-29D5AF2AB03E}"/>
              </a:ext>
            </a:extLst>
          </p:cNvPr>
          <p:cNvSpPr>
            <a:spLocks noChangeArrowheads="1"/>
          </p:cNvSpPr>
          <p:nvPr/>
        </p:nvSpPr>
        <p:spPr bwMode="auto">
          <a:xfrm>
            <a:off x="5165388" y="3106197"/>
            <a:ext cx="3481309" cy="3108543"/>
          </a:xfrm>
          <a:prstGeom prst="rect">
            <a:avLst/>
          </a:prstGeom>
          <a:solidFill>
            <a:schemeClr val="bg2"/>
          </a:solidFill>
          <a:ln>
            <a:noFill/>
          </a:ln>
          <a:effectLst>
            <a:outerShdw blurRad="50800" dist="38100" dir="5400000" algn="t"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 the </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hlinkClick r:id="rId9"/>
              </a:rPr>
              <a:t>Indices of Multiple Deprivation 2019</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the Tendring Local Authority area was ranked 32 out of 317 lower tier authorities in England based on the average rank of the LSOAs in this area (where 1= most deprived). This places Tendring in the bottom 10% of most deprived Lower Tier Local Authorities (LTLAs) nationally for the first time.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county town of Ipswich also has significant pockets of deprived populations, while West Suffolk remains a relatively affluent area.</a:t>
            </a:r>
            <a:endParaRPr kumimoji="0" lang="en-GB"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F3039D36-BBFE-EFC1-B541-6E3299C30876}"/>
              </a:ext>
            </a:extLst>
          </p:cNvPr>
          <p:cNvSpPr txBox="1"/>
          <p:nvPr/>
        </p:nvSpPr>
        <p:spPr>
          <a:xfrm>
            <a:off x="215796" y="6291176"/>
            <a:ext cx="11570162" cy="553998"/>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Population health packs can be provided for an Alliance, PCN, or practice.  </a:t>
            </a:r>
          </a:p>
          <a:p>
            <a:r>
              <a:rPr lang="en-GB" sz="1000" dirty="0">
                <a:latin typeface="Arial" panose="020B0604020202020204" pitchFamily="34" charset="0"/>
                <a:cs typeface="Arial" panose="020B0604020202020204" pitchFamily="34" charset="0"/>
              </a:rPr>
              <a:t>For further population health data or for workforce data, please contact the Training Hub </a:t>
            </a:r>
            <a:r>
              <a:rPr lang="en-GB" sz="1000" dirty="0">
                <a:latin typeface="Arial" panose="020B0604020202020204" pitchFamily="34" charset="0"/>
                <a:cs typeface="Arial" panose="020B0604020202020204" pitchFamily="34" charset="0"/>
                <a:hlinkClick r:id="rId10"/>
              </a:rPr>
              <a:t>training.hub@snee.nhs.uk</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pic>
        <p:nvPicPr>
          <p:cNvPr id="3" name="Picture 2" descr="A screenshot of a graph&#10;&#10;AI-generated content may be incorrect.">
            <a:extLst>
              <a:ext uri="{FF2B5EF4-FFF2-40B4-BE49-F238E27FC236}">
                <a16:creationId xmlns:a16="http://schemas.microsoft.com/office/drawing/2014/main" id="{DC0FA1DB-C052-43E0-1005-652411A1C23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42216" y="1771550"/>
            <a:ext cx="3059384" cy="4519626"/>
          </a:xfrm>
          <a:prstGeom prst="rect">
            <a:avLst/>
          </a:prstGeom>
        </p:spPr>
      </p:pic>
    </p:spTree>
    <p:extLst>
      <p:ext uri="{BB962C8B-B14F-4D97-AF65-F5344CB8AC3E}">
        <p14:creationId xmlns:p14="http://schemas.microsoft.com/office/powerpoint/2010/main" val="281586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SNEE Integrated Care Board Teams</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9" name="Diagram 8">
            <a:extLst>
              <a:ext uri="{FF2B5EF4-FFF2-40B4-BE49-F238E27FC236}">
                <a16:creationId xmlns:a16="http://schemas.microsoft.com/office/drawing/2014/main" id="{1E2C4573-2D5A-E72A-75E1-3E2832F2B1D2}"/>
              </a:ext>
            </a:extLst>
          </p:cNvPr>
          <p:cNvGraphicFramePr/>
          <p:nvPr>
            <p:extLst>
              <p:ext uri="{D42A27DB-BD31-4B8C-83A1-F6EECF244321}">
                <p14:modId xmlns:p14="http://schemas.microsoft.com/office/powerpoint/2010/main" val="1857555265"/>
              </p:ext>
            </p:extLst>
          </p:nvPr>
        </p:nvGraphicFramePr>
        <p:xfrm>
          <a:off x="344639" y="1323252"/>
          <a:ext cx="10700817" cy="5185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49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6A03C-90C9-DC0E-DC78-811847056461}"/>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8A8122B1-4DFB-77E1-212E-F0D6311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F46FD9-6C3C-DBEF-B14A-83489B8E7A51}"/>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Community Health services</a:t>
            </a:r>
          </a:p>
        </p:txBody>
      </p:sp>
      <p:pic>
        <p:nvPicPr>
          <p:cNvPr id="12" name="Picture 11" descr="A logo for a training company&#10;&#10;">
            <a:extLst>
              <a:ext uri="{FF2B5EF4-FFF2-40B4-BE49-F238E27FC236}">
                <a16:creationId xmlns:a16="http://schemas.microsoft.com/office/drawing/2014/main" id="{1AE83B7F-ABE7-3F79-3B83-1EF67B739D08}"/>
              </a:ext>
            </a:extLst>
          </p:cNvPr>
          <p:cNvPicPr>
            <a:picLocks noChangeAspect="1"/>
          </p:cNvPicPr>
          <p:nvPr/>
        </p:nvPicPr>
        <p:blipFill>
          <a:blip r:embed="rId2"/>
          <a:stretch>
            <a:fillRect/>
          </a:stretch>
        </p:blipFill>
        <p:spPr>
          <a:xfrm>
            <a:off x="9813751" y="333295"/>
            <a:ext cx="1955395" cy="689804"/>
          </a:xfrm>
          <a:prstGeom prst="rect">
            <a:avLst/>
          </a:prstGeom>
        </p:spPr>
      </p:pic>
      <p:sp>
        <p:nvSpPr>
          <p:cNvPr id="3" name="TextBox 2">
            <a:extLst>
              <a:ext uri="{FF2B5EF4-FFF2-40B4-BE49-F238E27FC236}">
                <a16:creationId xmlns:a16="http://schemas.microsoft.com/office/drawing/2014/main" id="{C3E904D8-4222-D75B-0C39-E591DA4BBA9C}"/>
              </a:ext>
            </a:extLst>
          </p:cNvPr>
          <p:cNvSpPr txBox="1"/>
          <p:nvPr/>
        </p:nvSpPr>
        <p:spPr>
          <a:xfrm>
            <a:off x="4691742" y="6069317"/>
            <a:ext cx="7497209"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For a comprehensive list of SNEE community health providers please click </a:t>
            </a:r>
            <a:r>
              <a:rPr lang="en-GB" sz="1600" dirty="0">
                <a:latin typeface="Arial" panose="020B0604020202020204" pitchFamily="34" charset="0"/>
                <a:cs typeface="Arial" panose="020B0604020202020204" pitchFamily="34" charset="0"/>
                <a:hlinkClick r:id="rId3"/>
              </a:rPr>
              <a:t>here</a:t>
            </a:r>
            <a:endParaRPr lang="en-GB" sz="1600" dirty="0">
              <a:latin typeface="Arial" panose="020B0604020202020204" pitchFamily="34" charset="0"/>
              <a:cs typeface="Arial" panose="020B0604020202020204" pitchFamily="34" charset="0"/>
            </a:endParaRPr>
          </a:p>
        </p:txBody>
      </p:sp>
      <p:pic>
        <p:nvPicPr>
          <p:cNvPr id="5" name="Picture 4" descr="A diagram of a community health services&#10;&#10;AI-generated content may be incorrect.">
            <a:extLst>
              <a:ext uri="{FF2B5EF4-FFF2-40B4-BE49-F238E27FC236}">
                <a16:creationId xmlns:a16="http://schemas.microsoft.com/office/drawing/2014/main" id="{1AE4819D-BE77-147E-5CDC-79CFC6245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663" y="1432514"/>
            <a:ext cx="7787337" cy="4380377"/>
          </a:xfrm>
          <a:prstGeom prst="rect">
            <a:avLst/>
          </a:prstGeom>
        </p:spPr>
      </p:pic>
      <p:sp>
        <p:nvSpPr>
          <p:cNvPr id="102" name="TextBox 101">
            <a:extLst>
              <a:ext uri="{FF2B5EF4-FFF2-40B4-BE49-F238E27FC236}">
                <a16:creationId xmlns:a16="http://schemas.microsoft.com/office/drawing/2014/main" id="{CB18AB35-0BB6-BB4B-E8B4-0F96EC2271A0}"/>
              </a:ext>
            </a:extLst>
          </p:cNvPr>
          <p:cNvSpPr txBox="1"/>
          <p:nvPr/>
        </p:nvSpPr>
        <p:spPr>
          <a:xfrm>
            <a:off x="784804" y="1558662"/>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SNEE Community Health Services</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32537D96-9146-C7B8-B597-57F8EC511261}"/>
              </a:ext>
            </a:extLst>
          </p:cNvPr>
          <p:cNvSpPr txBox="1"/>
          <p:nvPr/>
        </p:nvSpPr>
        <p:spPr>
          <a:xfrm>
            <a:off x="838200" y="2092409"/>
            <a:ext cx="3966959" cy="4770537"/>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The community health services sector covers a wide range of services, from those targeted at people living with complex health and care needs - such as district nursing and palliative care - to health promotion services - such as school nursing and health visiting.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Community services play a key role in keeping people well, treating and managing acute illness and long-term conditions, and supporting people to live independently in their own homes (</a:t>
            </a:r>
            <a:r>
              <a:rPr lang="en-GB" sz="1600" dirty="0" err="1">
                <a:latin typeface="Arial" panose="020B0604020202020204" pitchFamily="34" charset="0"/>
                <a:cs typeface="Arial" panose="020B0604020202020204" pitchFamily="34" charset="0"/>
              </a:rPr>
              <a:t>Kingsfund</a:t>
            </a:r>
            <a:r>
              <a:rPr lang="en-GB" sz="1600" dirty="0">
                <a:latin typeface="Arial" panose="020B0604020202020204" pitchFamily="34" charset="0"/>
                <a:cs typeface="Arial" panose="020B0604020202020204" pitchFamily="34" charset="0"/>
              </a:rPr>
              <a:t> 2023).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Further information on community services </a:t>
            </a:r>
            <a:r>
              <a:rPr lang="en-GB" sz="1600" dirty="0">
                <a:latin typeface="Arial" panose="020B0604020202020204" pitchFamily="34" charset="0"/>
                <a:cs typeface="Arial" panose="020B0604020202020204" pitchFamily="34" charset="0"/>
                <a:hlinkClick r:id="rId5"/>
              </a:rPr>
              <a:t>here</a:t>
            </a:r>
            <a:r>
              <a:rPr lang="en-GB" sz="1600"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99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2633-7A22-EAAD-4D0A-E0E100C0D6C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4583D0-EC5D-A937-7A48-C8E7FC88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CDD24C-4425-EA5B-10EE-AD2C6C3C2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634A942-D584-B4AF-FF0A-62F07A3E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8594518-E6AC-D51A-A62E-F3B7C2EA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1EEF3-C435-2AA2-CD58-82DDED1AFE72}"/>
              </a:ext>
            </a:extLst>
          </p:cNvPr>
          <p:cNvSpPr>
            <a:spLocks noGrp="1"/>
          </p:cNvSpPr>
          <p:nvPr>
            <p:ph type="ctrTitle"/>
          </p:nvPr>
        </p:nvSpPr>
        <p:spPr>
          <a:xfrm>
            <a:off x="598060" y="2524301"/>
            <a:ext cx="4747280" cy="1031859"/>
          </a:xfrm>
        </p:spPr>
        <p:txBody>
          <a:bodyPr rtlCol="0" anchor="b">
            <a:normAutofit/>
          </a:bodyPr>
          <a:lstStyle/>
          <a:p>
            <a:pPr algn="l" rtl="0"/>
            <a:r>
              <a:rPr lang="en-GB" sz="3600" dirty="0">
                <a:solidFill>
                  <a:srgbClr val="FFFFFF"/>
                </a:solidFill>
              </a:rPr>
              <a:t>Module 2 - completed</a:t>
            </a:r>
          </a:p>
        </p:txBody>
      </p:sp>
      <p:sp>
        <p:nvSpPr>
          <p:cNvPr id="18" name="Rectangle 17">
            <a:extLst>
              <a:ext uri="{FF2B5EF4-FFF2-40B4-BE49-F238E27FC236}">
                <a16:creationId xmlns:a16="http://schemas.microsoft.com/office/drawing/2014/main" id="{DCED531A-01BB-8D65-8F47-404FDF85F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EB90A4-D746-BF6C-42BD-F615055F03DA}"/>
              </a:ext>
            </a:extLst>
          </p:cNvPr>
          <p:cNvSpPr>
            <a:spLocks noGrp="1"/>
          </p:cNvSpPr>
          <p:nvPr>
            <p:ph type="subTitle" idx="1"/>
          </p:nvPr>
        </p:nvSpPr>
        <p:spPr>
          <a:xfrm>
            <a:off x="587939" y="886017"/>
            <a:ext cx="6267805" cy="1244483"/>
          </a:xfrm>
        </p:spPr>
        <p:txBody>
          <a:bodyPr rtlCol="0" anchor="t">
            <a:noAutofit/>
          </a:bodyPr>
          <a:lstStyle/>
          <a:p>
            <a:pPr algn="l" rtl="0"/>
            <a:r>
              <a:rPr lang="en-GB" sz="3600" dirty="0">
                <a:solidFill>
                  <a:srgbClr val="FFFFFF"/>
                </a:solidFill>
              </a:rPr>
              <a:t>Introduction to Suffolk and North East Essex Primary Care</a:t>
            </a:r>
          </a:p>
        </p:txBody>
      </p:sp>
      <p:sp>
        <p:nvSpPr>
          <p:cNvPr id="20" name="Oval 19">
            <a:extLst>
              <a:ext uri="{FF2B5EF4-FFF2-40B4-BE49-F238E27FC236}">
                <a16:creationId xmlns:a16="http://schemas.microsoft.com/office/drawing/2014/main" id="{5309224C-D60E-7870-38FD-E37FBAF8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text on a white background">
            <a:extLst>
              <a:ext uri="{FF2B5EF4-FFF2-40B4-BE49-F238E27FC236}">
                <a16:creationId xmlns:a16="http://schemas.microsoft.com/office/drawing/2014/main" id="{BA48435D-9196-3566-D803-96436A10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A close-up of a logo">
            <a:extLst>
              <a:ext uri="{FF2B5EF4-FFF2-40B4-BE49-F238E27FC236}">
                <a16:creationId xmlns:a16="http://schemas.microsoft.com/office/drawing/2014/main" id="{61D2D146-F72A-9D04-6724-851B85F64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
        <p:nvSpPr>
          <p:cNvPr id="4" name="Subtitle 2">
            <a:extLst>
              <a:ext uri="{FF2B5EF4-FFF2-40B4-BE49-F238E27FC236}">
                <a16:creationId xmlns:a16="http://schemas.microsoft.com/office/drawing/2014/main" id="{68453AF9-9F06-6D82-FBD1-0A20F02C8504}"/>
              </a:ext>
            </a:extLst>
          </p:cNvPr>
          <p:cNvSpPr txBox="1">
            <a:spLocks/>
          </p:cNvSpPr>
          <p:nvPr/>
        </p:nvSpPr>
        <p:spPr>
          <a:xfrm>
            <a:off x="598060" y="4727500"/>
            <a:ext cx="4911122" cy="12444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chemeClr val="bg1"/>
                </a:solidFill>
              </a:rPr>
              <a:t>Please complete this </a:t>
            </a:r>
            <a:r>
              <a:rPr lang="en-GB" sz="2000" b="1" dirty="0">
                <a:solidFill>
                  <a:srgbClr val="54D2D2"/>
                </a:solidFill>
                <a:hlinkClick r:id="rId5">
                  <a:extLst>
                    <a:ext uri="{A12FA001-AC4F-418D-AE19-62706E023703}">
                      <ahyp:hlinkClr xmlns:ahyp="http://schemas.microsoft.com/office/drawing/2018/hyperlinkcolor" val="tx"/>
                    </a:ext>
                  </a:extLst>
                </a:hlinkClick>
              </a:rPr>
              <a:t>feedback form </a:t>
            </a:r>
            <a:r>
              <a:rPr lang="en-GB" sz="2000" dirty="0">
                <a:solidFill>
                  <a:schemeClr val="bg1"/>
                </a:solidFill>
              </a:rPr>
              <a:t>when you have completed your module(s).  This helps us to monitor the program to ensure it is as efficient and accurate as possible.</a:t>
            </a:r>
            <a:endParaRPr lang="en-GB" sz="2800" dirty="0">
              <a:solidFill>
                <a:schemeClr val="bg1"/>
              </a:solidFill>
            </a:endParaRPr>
          </a:p>
        </p:txBody>
      </p:sp>
    </p:spTree>
    <p:extLst>
      <p:ext uri="{BB962C8B-B14F-4D97-AF65-F5344CB8AC3E}">
        <p14:creationId xmlns:p14="http://schemas.microsoft.com/office/powerpoint/2010/main" val="942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63693-4B79-7B9D-D779-3DC3AE732FD6}"/>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A602C5A-3096-E5CB-438B-A3B77D215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FD8C7-42B2-5FC1-3A2A-14E1E5829FC9}"/>
              </a:ext>
            </a:extLst>
          </p:cNvPr>
          <p:cNvSpPr>
            <a:spLocks noGrp="1"/>
          </p:cNvSpPr>
          <p:nvPr>
            <p:ph type="title"/>
          </p:nvPr>
        </p:nvSpPr>
        <p:spPr>
          <a:xfrm>
            <a:off x="914982" y="492779"/>
            <a:ext cx="9688296" cy="834805"/>
          </a:xfrm>
        </p:spPr>
        <p:txBody>
          <a:bodyPr anchor="b">
            <a:normAutofit/>
          </a:bodyPr>
          <a:lstStyle/>
          <a:p>
            <a:r>
              <a:rPr lang="en-GB" sz="4000" dirty="0">
                <a:latin typeface="Arial" panose="020B0604020202020204" pitchFamily="34" charset="0"/>
                <a:cs typeface="Arial" panose="020B0604020202020204" pitchFamily="34" charset="0"/>
              </a:rPr>
              <a:t>Important Information</a:t>
            </a:r>
          </a:p>
        </p:txBody>
      </p:sp>
      <p:sp>
        <p:nvSpPr>
          <p:cNvPr id="6" name="Rectangle 5">
            <a:extLst>
              <a:ext uri="{FF2B5EF4-FFF2-40B4-BE49-F238E27FC236}">
                <a16:creationId xmlns:a16="http://schemas.microsoft.com/office/drawing/2014/main" id="{35B42EF0-EC04-A652-EC7B-946D921C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45F44-EA9C-8430-D2BF-A9E88310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280765A1-F7B8-D331-3B5E-0B5DC429B07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4" name="Content Placeholder 3">
            <a:extLst>
              <a:ext uri="{FF2B5EF4-FFF2-40B4-BE49-F238E27FC236}">
                <a16:creationId xmlns:a16="http://schemas.microsoft.com/office/drawing/2014/main" id="{9022BC5E-AB8D-8138-41BD-9B10F4A0D11D}"/>
              </a:ext>
            </a:extLst>
          </p:cNvPr>
          <p:cNvSpPr>
            <a:spLocks noGrp="1"/>
          </p:cNvSpPr>
          <p:nvPr>
            <p:ph idx="1"/>
          </p:nvPr>
        </p:nvSpPr>
        <p:spPr>
          <a:xfrm>
            <a:off x="838200" y="1635577"/>
            <a:ext cx="10515600" cy="3260255"/>
          </a:xfrm>
        </p:spPr>
        <p:txBody>
          <a:bodyPr>
            <a:normAutofit fontScale="77500" lnSpcReduction="20000"/>
          </a:bodyPr>
          <a:lstStyle/>
          <a:p>
            <a:pPr marL="0" indent="0">
              <a:lnSpc>
                <a:spcPct val="120000"/>
              </a:lnSpc>
              <a:spcBef>
                <a:spcPts val="0"/>
              </a:spcBef>
              <a:buNone/>
            </a:pPr>
            <a:r>
              <a:rPr lang="en-GB" sz="1600" b="1" dirty="0">
                <a:latin typeface="Arial" panose="020B0604020202020204" pitchFamily="34" charset="0"/>
                <a:cs typeface="Arial" panose="020B0604020202020204" pitchFamily="34" charset="0"/>
              </a:rPr>
              <a:t>Slides are interactive and require the user to click through information using a mouse or space bar.</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To view videos in a larger format or full screen, they can be viewed externally at source.  Please click the source title e.g. YouTube in bottom left hand corner, and it will take you to a full screen to view.</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For Subtitles and closed captions, please click the ‘CC’ logo at the bottom of the video on the left-hand side once launched.</a:t>
            </a:r>
          </a:p>
          <a:p>
            <a:pPr marL="0" indent="0">
              <a:lnSpc>
                <a:spcPct val="120000"/>
              </a:lnSpc>
              <a:spcBef>
                <a:spcPts val="0"/>
              </a:spcBef>
              <a:buNone/>
            </a:pPr>
            <a:endParaRPr lang="en-GB" sz="1600" b="1" u="sng" dirty="0">
              <a:solidFill>
                <a:srgbClr val="C7417B"/>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600" b="1" u="sng" dirty="0">
                <a:solidFill>
                  <a:srgbClr val="C7417B"/>
                </a:solidFill>
                <a:latin typeface="Arial" panose="020B0604020202020204" pitchFamily="34" charset="0"/>
                <a:cs typeface="Arial" panose="020B0604020202020204" pitchFamily="34" charset="0"/>
              </a:rPr>
              <a:t>Please note:</a:t>
            </a:r>
          </a:p>
          <a:p>
            <a:pPr marL="0" indent="0">
              <a:lnSpc>
                <a:spcPct val="120000"/>
              </a:lnSpc>
              <a:spcBef>
                <a:spcPts val="0"/>
              </a:spcBef>
              <a:buNone/>
            </a:pPr>
            <a:r>
              <a:rPr lang="en-GB" sz="1600" dirty="0">
                <a:latin typeface="Arial" panose="020B0604020202020204" pitchFamily="34" charset="0"/>
                <a:cs typeface="Arial" panose="020B0604020202020204" pitchFamily="34" charset="0"/>
              </a:rPr>
              <a:t>The information included in this programme is correct at time of creation.  Whilst we have made our best endeavours to make sure the information and materials included in this programme are from reputable sources, if you feel something has been missed or find any errors, please contact us as soon as possible.  Thank you.</a:t>
            </a:r>
          </a:p>
          <a:p>
            <a:pPr marL="0" indent="0">
              <a:lnSpc>
                <a:spcPct val="12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Suffolk and North east Essex Training Hub</a:t>
            </a:r>
          </a:p>
          <a:p>
            <a:pPr marL="0" indent="0">
              <a:lnSpc>
                <a:spcPct val="120000"/>
              </a:lnSpc>
              <a:spcBef>
                <a:spcPts val="0"/>
              </a:spcBef>
              <a:buNone/>
            </a:pPr>
            <a:r>
              <a:rPr lang="en-GB" sz="1600" dirty="0">
                <a:latin typeface="Arial" panose="020B0604020202020204" pitchFamily="34" charset="0"/>
                <a:cs typeface="Arial" panose="020B0604020202020204" pitchFamily="34" charset="0"/>
                <a:hlinkClick r:id="rId3"/>
              </a:rPr>
              <a:t>training.hub@snee.nhs.uk</a:t>
            </a: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1800" dirty="0">
              <a:latin typeface="Arial" panose="020B0604020202020204" pitchFamily="34" charset="0"/>
              <a:cs typeface="Arial" panose="020B0604020202020204" pitchFamily="34" charset="0"/>
            </a:endParaRPr>
          </a:p>
        </p:txBody>
      </p:sp>
      <p:pic>
        <p:nvPicPr>
          <p:cNvPr id="8" name="Picture 7" descr="A group of icons in a row&#10;&#10;Description automatically generated">
            <a:extLst>
              <a:ext uri="{FF2B5EF4-FFF2-40B4-BE49-F238E27FC236}">
                <a16:creationId xmlns:a16="http://schemas.microsoft.com/office/drawing/2014/main" id="{4E64A5AF-AFC8-7151-14E4-857AD992394F}"/>
              </a:ext>
            </a:extLst>
          </p:cNvPr>
          <p:cNvPicPr>
            <a:picLocks noChangeAspect="1"/>
          </p:cNvPicPr>
          <p:nvPr/>
        </p:nvPicPr>
        <p:blipFill>
          <a:blip r:embed="rId4">
            <a:extLst>
              <a:ext uri="{28A0092B-C50C-407E-A947-70E740481C1C}">
                <a14:useLocalDpi xmlns:a14="http://schemas.microsoft.com/office/drawing/2010/main" val="0"/>
              </a:ext>
            </a:extLst>
          </a:blip>
          <a:srcRect t="21453" b="22933"/>
          <a:stretch/>
        </p:blipFill>
        <p:spPr>
          <a:xfrm>
            <a:off x="2150884" y="4301347"/>
            <a:ext cx="7890231" cy="1815367"/>
          </a:xfrm>
          <a:prstGeom prst="rect">
            <a:avLst/>
          </a:prstGeom>
        </p:spPr>
      </p:pic>
    </p:spTree>
    <p:extLst>
      <p:ext uri="{BB962C8B-B14F-4D97-AF65-F5344CB8AC3E}">
        <p14:creationId xmlns:p14="http://schemas.microsoft.com/office/powerpoint/2010/main" val="164642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3400" dirty="0">
                <a:latin typeface="Arial" panose="020B0604020202020204" pitchFamily="34" charset="0"/>
                <a:cs typeface="Arial" panose="020B0604020202020204" pitchFamily="34" charset="0"/>
              </a:rPr>
              <a:t>SNEE Primary care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CD4AE7-06CA-D448-3E4E-ED4867629604}"/>
              </a:ext>
            </a:extLst>
          </p:cNvPr>
          <p:cNvSpPr txBox="1"/>
          <p:nvPr/>
        </p:nvSpPr>
        <p:spPr>
          <a:xfrm>
            <a:off x="838200" y="1714281"/>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Welcome to Suffolk and North East Essex Primary care</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descr="A logo for a training company&#10;&#10;">
            <a:extLst>
              <a:ext uri="{FF2B5EF4-FFF2-40B4-BE49-F238E27FC236}">
                <a16:creationId xmlns:a16="http://schemas.microsoft.com/office/drawing/2014/main" id="{51AD9F6D-E2D0-FCB9-DD0A-EFD2534F4B0E}"/>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32" name="Content Placeholder 24" descr="information and facts about Suffolk and north east essex primary care">
            <a:extLst>
              <a:ext uri="{FF2B5EF4-FFF2-40B4-BE49-F238E27FC236}">
                <a16:creationId xmlns:a16="http://schemas.microsoft.com/office/drawing/2014/main" id="{C67DF393-9586-E0E9-B0AB-44DFBA67C378}"/>
              </a:ext>
            </a:extLst>
          </p:cNvPr>
          <p:cNvGraphicFramePr>
            <a:graphicFrameLocks noGrp="1"/>
          </p:cNvGraphicFramePr>
          <p:nvPr>
            <p:ph idx="1"/>
            <p:extLst>
              <p:ext uri="{D42A27DB-BD31-4B8C-83A1-F6EECF244321}">
                <p14:modId xmlns:p14="http://schemas.microsoft.com/office/powerpoint/2010/main" val="858304692"/>
              </p:ext>
            </p:extLst>
          </p:nvPr>
        </p:nvGraphicFramePr>
        <p:xfrm>
          <a:off x="838200" y="2244514"/>
          <a:ext cx="8478795" cy="3653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 name="Picture 39" descr="A stone building with Colchester Castle">
            <a:extLst>
              <a:ext uri="{FF2B5EF4-FFF2-40B4-BE49-F238E27FC236}">
                <a16:creationId xmlns:a16="http://schemas.microsoft.com/office/drawing/2014/main" id="{F083E713-27A1-F6A3-142A-A3085EA5C01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10750" y="3028604"/>
            <a:ext cx="2038350" cy="1211764"/>
          </a:xfrm>
          <a:prstGeom prst="rect">
            <a:avLst/>
          </a:prstGeom>
          <a:effectLst>
            <a:softEdge rad="63500"/>
          </a:effectLst>
        </p:spPr>
      </p:pic>
      <p:pic>
        <p:nvPicPr>
          <p:cNvPr id="46" name="Picture 45" descr="A car parked in front of a house">
            <a:extLst>
              <a:ext uri="{FF2B5EF4-FFF2-40B4-BE49-F238E27FC236}">
                <a16:creationId xmlns:a16="http://schemas.microsoft.com/office/drawing/2014/main" id="{55F6CCF9-4090-2B2F-7370-636F498BEC9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9826938" y="1292373"/>
            <a:ext cx="2001308" cy="1335873"/>
          </a:xfrm>
          <a:prstGeom prst="rect">
            <a:avLst/>
          </a:prstGeom>
          <a:effectLst>
            <a:softEdge rad="63500"/>
          </a:effectLst>
        </p:spPr>
      </p:pic>
      <p:sp>
        <p:nvSpPr>
          <p:cNvPr id="47" name="TextBox 46">
            <a:extLst>
              <a:ext uri="{FF2B5EF4-FFF2-40B4-BE49-F238E27FC236}">
                <a16:creationId xmlns:a16="http://schemas.microsoft.com/office/drawing/2014/main" id="{447A21E8-3D6E-BC6D-B62B-52A7817FD66F}"/>
              </a:ext>
            </a:extLst>
          </p:cNvPr>
          <p:cNvSpPr txBox="1"/>
          <p:nvPr/>
        </p:nvSpPr>
        <p:spPr>
          <a:xfrm>
            <a:off x="9980769" y="6020349"/>
            <a:ext cx="1693646" cy="338554"/>
          </a:xfrm>
          <a:prstGeom prst="rect">
            <a:avLst/>
          </a:prstGeom>
          <a:noFill/>
        </p:spPr>
        <p:txBody>
          <a:bodyPr wrap="square" rtlCol="0">
            <a:spAutoFit/>
          </a:bodyPr>
          <a:lstStyle/>
          <a:p>
            <a:r>
              <a:rPr lang="en-GB" sz="800" dirty="0"/>
              <a:t>These photos by Unknown Author are licensed under </a:t>
            </a:r>
            <a:r>
              <a:rPr lang="en-GB" sz="800" dirty="0">
                <a:hlinkClick r:id="rId12" tooltip="https://creativecommons.org/licenses/by-sa/3.0/"/>
              </a:rPr>
              <a:t>CC BY-SA</a:t>
            </a:r>
            <a:endParaRPr lang="en-GB" sz="800" dirty="0"/>
          </a:p>
        </p:txBody>
      </p:sp>
      <p:pic>
        <p:nvPicPr>
          <p:cNvPr id="49" name="Picture 48" descr="A row of colourful beach huts">
            <a:extLst>
              <a:ext uri="{FF2B5EF4-FFF2-40B4-BE49-F238E27FC236}">
                <a16:creationId xmlns:a16="http://schemas.microsoft.com/office/drawing/2014/main" id="{EB16385B-5FAB-A0CE-C4A7-0DBA736F9645}"/>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9810750" y="4660220"/>
            <a:ext cx="2017496" cy="1360129"/>
          </a:xfrm>
          <a:prstGeom prst="rect">
            <a:avLst/>
          </a:prstGeom>
          <a:effectLst>
            <a:softEdge rad="63500"/>
          </a:effectLst>
        </p:spPr>
      </p:pic>
    </p:spTree>
    <p:extLst>
      <p:ext uri="{BB962C8B-B14F-4D97-AF65-F5344CB8AC3E}">
        <p14:creationId xmlns:p14="http://schemas.microsoft.com/office/powerpoint/2010/main" val="36178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50900" y="410871"/>
            <a:ext cx="9688296" cy="834805"/>
          </a:xfrm>
        </p:spPr>
        <p:txBody>
          <a:bodyPr anchor="b">
            <a:normAutofit/>
          </a:bodyPr>
          <a:lstStyle/>
          <a:p>
            <a:r>
              <a:rPr lang="en-GB" sz="2800" dirty="0">
                <a:latin typeface="Arial" panose="020B0604020202020204" pitchFamily="34" charset="0"/>
                <a:cs typeface="Arial" panose="020B0604020202020204" pitchFamily="34" charset="0"/>
              </a:rPr>
              <a:t>VIDEO: SNEE Training Hub: Why work in SNEE?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for a training company&#10;">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sp>
        <p:nvSpPr>
          <p:cNvPr id="16" name="TextBox 15">
            <a:extLst>
              <a:ext uri="{FF2B5EF4-FFF2-40B4-BE49-F238E27FC236}">
                <a16:creationId xmlns:a16="http://schemas.microsoft.com/office/drawing/2014/main" id="{80FF680A-2105-CDD1-6088-224566A4C7E6}"/>
              </a:ext>
            </a:extLst>
          </p:cNvPr>
          <p:cNvSpPr txBox="1"/>
          <p:nvPr/>
        </p:nvSpPr>
        <p:spPr>
          <a:xfrm>
            <a:off x="2125676" y="5851744"/>
            <a:ext cx="5748324" cy="246221"/>
          </a:xfrm>
          <a:prstGeom prst="rect">
            <a:avLst/>
          </a:prstGeom>
          <a:noFill/>
        </p:spPr>
        <p:txBody>
          <a:bodyPr wrap="square">
            <a:spAutoFit/>
          </a:bodyPr>
          <a:lstStyle/>
          <a:p>
            <a:pPr algn="ctr"/>
            <a:r>
              <a:rPr lang="en-GB" sz="1000" b="1" dirty="0"/>
              <a:t>VIDEO: SNEE Training Hub: Why work in SNEE?  </a:t>
            </a:r>
            <a:r>
              <a:rPr lang="en-GB" sz="1000" dirty="0"/>
              <a:t>(SNEE Training Hub, 2022) </a:t>
            </a:r>
            <a:r>
              <a:rPr lang="en-GB" sz="1000" dirty="0">
                <a:solidFill>
                  <a:srgbClr val="C7417B"/>
                </a:solidFill>
              </a:rPr>
              <a:t>Click image to access</a:t>
            </a:r>
          </a:p>
        </p:txBody>
      </p:sp>
      <p:pic>
        <p:nvPicPr>
          <p:cNvPr id="8" name="Online Media 7" title="SNEE Training Hub">
            <a:hlinkClick r:id="" action="ppaction://media"/>
            <a:extLst>
              <a:ext uri="{FF2B5EF4-FFF2-40B4-BE49-F238E27FC236}">
                <a16:creationId xmlns:a16="http://schemas.microsoft.com/office/drawing/2014/main" id="{DF0A1FDA-53FA-DB78-344D-F530C77ABC71}"/>
              </a:ext>
            </a:extLst>
          </p:cNvPr>
          <p:cNvPicPr>
            <a:picLocks noRot="1" noChangeAspect="1"/>
          </p:cNvPicPr>
          <p:nvPr>
            <a:videoFile r:link="rId1"/>
          </p:nvPr>
        </p:nvPicPr>
        <p:blipFill>
          <a:blip r:embed="rId4"/>
          <a:stretch>
            <a:fillRect/>
          </a:stretch>
        </p:blipFill>
        <p:spPr>
          <a:xfrm>
            <a:off x="2303476" y="1656546"/>
            <a:ext cx="7324933" cy="4138587"/>
          </a:xfrm>
          <a:prstGeom prst="rect">
            <a:avLst/>
          </a:prstGeom>
        </p:spPr>
      </p:pic>
    </p:spTree>
    <p:extLst>
      <p:ext uri="{BB962C8B-B14F-4D97-AF65-F5344CB8AC3E}">
        <p14:creationId xmlns:p14="http://schemas.microsoft.com/office/powerpoint/2010/main" val="201231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6833A3-F356-3BE5-9AAA-3391FFB02AAA}"/>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F741DD-403D-3932-9570-8BF62AC70FEA}"/>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Introduction to our Alliances</a:t>
            </a:r>
          </a:p>
        </p:txBody>
      </p:sp>
      <p:sp>
        <p:nvSpPr>
          <p:cNvPr id="13" name="TextBox 12">
            <a:extLst>
              <a:ext uri="{FF2B5EF4-FFF2-40B4-BE49-F238E27FC236}">
                <a16:creationId xmlns:a16="http://schemas.microsoft.com/office/drawing/2014/main" id="{E039AF33-861C-DB3B-B135-D5FEE63F1EA3}"/>
              </a:ext>
            </a:extLst>
          </p:cNvPr>
          <p:cNvSpPr txBox="1"/>
          <p:nvPr/>
        </p:nvSpPr>
        <p:spPr>
          <a:xfrm>
            <a:off x="838200" y="1825625"/>
            <a:ext cx="4345300" cy="3736975"/>
          </a:xfrm>
          <a:prstGeom prst="rect">
            <a:avLst/>
          </a:prstGeom>
        </p:spPr>
        <p:txBody>
          <a:bodyPr vert="horz" lIns="91440" tIns="45720" rIns="91440" bIns="45720" rtlCol="0">
            <a:normAutofit/>
          </a:bodyPr>
          <a:lstStyle/>
          <a:p>
            <a:pPr>
              <a:lnSpc>
                <a:spcPct val="90000"/>
              </a:lnSpc>
              <a:spcAft>
                <a:spcPts val="600"/>
              </a:spcAft>
            </a:pPr>
            <a:r>
              <a:rPr lang="en-US" sz="1300" dirty="0">
                <a:latin typeface="Arial" panose="020B0604020202020204" pitchFamily="34" charset="0"/>
                <a:cs typeface="Arial" panose="020B0604020202020204" pitchFamily="34" charset="0"/>
              </a:rPr>
              <a:t>In Suffolk and North East Essex there are three health and wellbeing Alliances: </a:t>
            </a:r>
          </a:p>
          <a:p>
            <a:pPr algn="ctr">
              <a:lnSpc>
                <a:spcPct val="90000"/>
              </a:lnSpc>
              <a:spcAft>
                <a:spcPts val="600"/>
              </a:spcAft>
            </a:pPr>
            <a:endParaRPr lang="en-US" sz="1300" b="1" dirty="0">
              <a:latin typeface="Arial" panose="020B0604020202020204" pitchFamily="34" charset="0"/>
              <a:cs typeface="Arial" panose="020B0604020202020204" pitchFamily="34" charset="0"/>
            </a:endParaRPr>
          </a:p>
          <a:p>
            <a:pPr algn="ctr">
              <a:lnSpc>
                <a:spcPct val="90000"/>
              </a:lnSpc>
              <a:spcAft>
                <a:spcPts val="600"/>
              </a:spcAft>
            </a:pPr>
            <a:r>
              <a:rPr lang="en-US" sz="1300" b="1" dirty="0">
                <a:solidFill>
                  <a:srgbClr val="009996"/>
                </a:solidFill>
                <a:latin typeface="Arial" panose="020B0604020202020204" pitchFamily="34" charset="0"/>
                <a:cs typeface="Arial" panose="020B0604020202020204" pitchFamily="34" charset="0"/>
              </a:rPr>
              <a:t>North East Essex Alliance </a:t>
            </a:r>
          </a:p>
          <a:p>
            <a:pPr algn="ctr">
              <a:lnSpc>
                <a:spcPct val="90000"/>
              </a:lnSpc>
              <a:spcAft>
                <a:spcPts val="600"/>
              </a:spcAft>
            </a:pPr>
            <a:r>
              <a:rPr lang="en-US" sz="1300" b="1" dirty="0">
                <a:solidFill>
                  <a:srgbClr val="006847"/>
                </a:solidFill>
                <a:latin typeface="Arial" panose="020B0604020202020204" pitchFamily="34" charset="0"/>
                <a:cs typeface="Arial" panose="020B0604020202020204" pitchFamily="34" charset="0"/>
              </a:rPr>
              <a:t>West Suffolk Alliance</a:t>
            </a:r>
          </a:p>
          <a:p>
            <a:pPr algn="ctr">
              <a:lnSpc>
                <a:spcPct val="90000"/>
              </a:lnSpc>
              <a:spcAft>
                <a:spcPts val="600"/>
              </a:spcAft>
            </a:pPr>
            <a:r>
              <a:rPr lang="en-US" sz="1300" b="1" dirty="0">
                <a:solidFill>
                  <a:srgbClr val="76B32D"/>
                </a:solidFill>
                <a:latin typeface="Arial" panose="020B0604020202020204" pitchFamily="34" charset="0"/>
                <a:cs typeface="Arial" panose="020B0604020202020204" pitchFamily="34" charset="0"/>
              </a:rPr>
              <a:t>Ipswich and East Suffolk Alliance</a:t>
            </a:r>
          </a:p>
          <a:p>
            <a:pPr indent="-228600">
              <a:lnSpc>
                <a:spcPct val="90000"/>
              </a:lnSpc>
              <a:spcAft>
                <a:spcPts val="6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a:lnSpc>
                <a:spcPct val="90000"/>
              </a:lnSpc>
              <a:spcAft>
                <a:spcPts val="600"/>
              </a:spcAft>
            </a:pPr>
            <a:r>
              <a:rPr lang="en-US" sz="1300" dirty="0">
                <a:latin typeface="Arial" panose="020B0604020202020204" pitchFamily="34" charset="0"/>
                <a:cs typeface="Arial" panose="020B0604020202020204" pitchFamily="34" charset="0"/>
              </a:rPr>
              <a:t>Each is defined by the footprint of local health and care partners as well as natural geography, developing differently according to local circumstances. </a:t>
            </a:r>
          </a:p>
          <a:p>
            <a:pPr indent="-228600">
              <a:lnSpc>
                <a:spcPct val="90000"/>
              </a:lnSpc>
              <a:spcAft>
                <a:spcPts val="60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p>
            <a:pPr>
              <a:lnSpc>
                <a:spcPct val="90000"/>
              </a:lnSpc>
              <a:spcAft>
                <a:spcPts val="600"/>
              </a:spcAft>
            </a:pPr>
            <a:r>
              <a:rPr lang="en-US" sz="1300" dirty="0">
                <a:latin typeface="Arial" panose="020B0604020202020204" pitchFamily="34" charset="0"/>
                <a:cs typeface="Arial" panose="020B0604020202020204" pitchFamily="34" charset="0"/>
              </a:rPr>
              <a:t>Each Alliance is responsible for the coordination, planning and delivery of primary medical care, community services, integrated services, and </a:t>
            </a:r>
            <a:r>
              <a:rPr lang="en-US" sz="1300" dirty="0" err="1">
                <a:latin typeface="Arial" panose="020B0604020202020204" pitchFamily="34" charset="0"/>
                <a:cs typeface="Arial" panose="020B0604020202020204" pitchFamily="34" charset="0"/>
              </a:rPr>
              <a:t>personalised</a:t>
            </a:r>
            <a:r>
              <a:rPr lang="en-US" sz="1300" dirty="0">
                <a:latin typeface="Arial" panose="020B0604020202020204" pitchFamily="34" charset="0"/>
                <a:cs typeface="Arial" panose="020B0604020202020204" pitchFamily="34" charset="0"/>
              </a:rPr>
              <a:t> care with the place area.</a:t>
            </a:r>
          </a:p>
          <a:p>
            <a:pPr>
              <a:lnSpc>
                <a:spcPct val="90000"/>
              </a:lnSpc>
              <a:spcAft>
                <a:spcPts val="600"/>
              </a:spcAft>
            </a:pPr>
            <a:r>
              <a:rPr lang="en-US" sz="1300" dirty="0">
                <a:latin typeface="Arial" panose="020B0604020202020204" pitchFamily="34" charset="0"/>
                <a:cs typeface="Arial" panose="020B0604020202020204" pitchFamily="34" charset="0"/>
              </a:rPr>
              <a:t>		 	(SNEE ICS, 2024)</a:t>
            </a:r>
          </a:p>
        </p:txBody>
      </p:sp>
      <p:pic>
        <p:nvPicPr>
          <p:cNvPr id="9" name="Picture 8" descr="A map of the united states&#10;&#10;Description automatically generated">
            <a:extLst>
              <a:ext uri="{FF2B5EF4-FFF2-40B4-BE49-F238E27FC236}">
                <a16:creationId xmlns:a16="http://schemas.microsoft.com/office/drawing/2014/main" id="{AE7BC54B-A5D9-FEE3-4926-CCF12E9F9452}"/>
              </a:ext>
            </a:extLst>
          </p:cNvPr>
          <p:cNvPicPr>
            <a:picLocks noChangeAspect="1"/>
          </p:cNvPicPr>
          <p:nvPr/>
        </p:nvPicPr>
        <p:blipFill>
          <a:blip r:embed="rId2">
            <a:extLst>
              <a:ext uri="{28A0092B-C50C-407E-A947-70E740481C1C}">
                <a14:useLocalDpi xmlns:a14="http://schemas.microsoft.com/office/drawing/2010/main" val="0"/>
              </a:ext>
            </a:extLst>
          </a:blip>
          <a:srcRect r="2511" b="-2"/>
          <a:stretch/>
        </p:blipFill>
        <p:spPr>
          <a:xfrm>
            <a:off x="5132434" y="1295400"/>
            <a:ext cx="7059566" cy="4833690"/>
          </a:xfrm>
          <a:prstGeom prst="rect">
            <a:avLst/>
          </a:prstGeom>
        </p:spPr>
      </p:pic>
      <p:pic>
        <p:nvPicPr>
          <p:cNvPr id="12" name="Picture 11" descr="A logo for a training company&#10;&#10;">
            <a:extLst>
              <a:ext uri="{FF2B5EF4-FFF2-40B4-BE49-F238E27FC236}">
                <a16:creationId xmlns:a16="http://schemas.microsoft.com/office/drawing/2014/main" id="{9ADF7B2C-48EA-D716-E6D8-EC35BE225379}"/>
              </a:ext>
            </a:extLst>
          </p:cNvPr>
          <p:cNvPicPr>
            <a:picLocks noChangeAspect="1"/>
          </p:cNvPicPr>
          <p:nvPr/>
        </p:nvPicPr>
        <p:blipFill>
          <a:blip r:embed="rId3"/>
          <a:stretch>
            <a:fillRect/>
          </a:stretch>
        </p:blipFill>
        <p:spPr>
          <a:xfrm>
            <a:off x="9813751" y="333295"/>
            <a:ext cx="1955395" cy="689804"/>
          </a:xfrm>
          <a:prstGeom prst="rect">
            <a:avLst/>
          </a:prstGeom>
        </p:spPr>
      </p:pic>
      <p:sp>
        <p:nvSpPr>
          <p:cNvPr id="47" name="TextBox 46">
            <a:extLst>
              <a:ext uri="{FF2B5EF4-FFF2-40B4-BE49-F238E27FC236}">
                <a16:creationId xmlns:a16="http://schemas.microsoft.com/office/drawing/2014/main" id="{F9AF4F8E-48F7-2F6F-383F-9AEB002100D1}"/>
              </a:ext>
            </a:extLst>
          </p:cNvPr>
          <p:cNvSpPr txBox="1"/>
          <p:nvPr/>
        </p:nvSpPr>
        <p:spPr>
          <a:xfrm>
            <a:off x="9344531" y="6129090"/>
            <a:ext cx="2844420" cy="200055"/>
          </a:xfrm>
          <a:prstGeom prst="rect">
            <a:avLst/>
          </a:prstGeom>
          <a:solidFill>
            <a:srgbClr val="000000"/>
          </a:solidFill>
        </p:spPr>
        <p:txBody>
          <a:bodyPr wrap="square" rtlCol="0">
            <a:spAutoFit/>
          </a:bodyPr>
          <a:lstStyle/>
          <a:p>
            <a:pPr algn="r">
              <a:spcAft>
                <a:spcPts val="600"/>
              </a:spcAft>
            </a:pPr>
            <a:r>
              <a:rPr lang="en-GB" sz="700" dirty="0">
                <a:solidFill>
                  <a:srgbClr val="FFFFFF"/>
                </a:solidFill>
              </a:rPr>
              <a:t>SNEE ICB Alliance map 2025: accessed </a:t>
            </a:r>
            <a:r>
              <a:rPr lang="en-GB" sz="700" dirty="0">
                <a:solidFill>
                  <a:srgbClr val="FFFFFF"/>
                </a:solidFill>
                <a:hlinkClick r:id="rId4"/>
              </a:rPr>
              <a:t>here</a:t>
            </a:r>
            <a:endParaRPr lang="en-GB" sz="700" dirty="0">
              <a:solidFill>
                <a:srgbClr val="FFFFFF"/>
              </a:solidFill>
            </a:endParaRPr>
          </a:p>
        </p:txBody>
      </p:sp>
      <p:sp>
        <p:nvSpPr>
          <p:cNvPr id="11" name="TextBox 10">
            <a:extLst>
              <a:ext uri="{FF2B5EF4-FFF2-40B4-BE49-F238E27FC236}">
                <a16:creationId xmlns:a16="http://schemas.microsoft.com/office/drawing/2014/main" id="{2D6735FA-C9EC-5528-C3CE-0BAF57C2CBD6}"/>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SNEE Alliances please visit: </a:t>
            </a:r>
            <a:r>
              <a:rPr lang="en-GB" sz="10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Working Together in Place Based Alliances - Suffolk &amp; North East Essex Integrated Care System</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486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BE8191-8891-C403-F327-8C50F4050FCB}"/>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CA571C2B-096E-E820-6BF8-3EA881BEA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18FAA7-BD03-C3DD-3D2B-A94DCF88D436}"/>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Ipswich and East Alliance</a:t>
            </a:r>
          </a:p>
        </p:txBody>
      </p:sp>
      <p:pic>
        <p:nvPicPr>
          <p:cNvPr id="12" name="Picture 11" descr="A logo for a training company&#10;&#10;">
            <a:extLst>
              <a:ext uri="{FF2B5EF4-FFF2-40B4-BE49-F238E27FC236}">
                <a16:creationId xmlns:a16="http://schemas.microsoft.com/office/drawing/2014/main" id="{FE9EBEDD-30BB-7E87-667E-E7A52CF41783}"/>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AE596BE8-1D35-072B-5B8F-A7E8DE96270C}"/>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Ipswich and east Alliance please visit: </a:t>
            </a:r>
            <a:r>
              <a:rPr lang="en-GB" sz="1000" dirty="0">
                <a:hlinkClick r:id="rId3"/>
              </a:rPr>
              <a:t>Ipswich and East Suffolk Alliance - Suffolk &amp; North East Essex Integrated Care System</a:t>
            </a:r>
            <a:endParaRPr lang="en-GB" sz="10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C0A2CE0-176C-910E-F2ED-04B49A134D84}"/>
              </a:ext>
            </a:extLst>
          </p:cNvPr>
          <p:cNvSpPr txBox="1"/>
          <p:nvPr/>
        </p:nvSpPr>
        <p:spPr>
          <a:xfrm>
            <a:off x="8280400" y="4972773"/>
            <a:ext cx="3216427" cy="384721"/>
          </a:xfrm>
          <a:prstGeom prst="rect">
            <a:avLst/>
          </a:prstGeom>
          <a:solidFill>
            <a:schemeClr val="bg1"/>
          </a:solidFill>
          <a:effectLst>
            <a:softEdge rad="63500"/>
          </a:effectLst>
        </p:spPr>
        <p:txBody>
          <a:bodyPr wrap="square" rtlCol="0">
            <a:spAutoFit/>
          </a:bodyPr>
          <a:lstStyle/>
          <a:p>
            <a:pPr algn="r">
              <a:spcAft>
                <a:spcPts val="600"/>
              </a:spcAft>
            </a:pPr>
            <a:r>
              <a:rPr lang="en-GB" sz="700" dirty="0">
                <a:latin typeface="Arial" panose="020B0604020202020204" pitchFamily="34" charset="0"/>
                <a:cs typeface="Arial" panose="020B0604020202020204" pitchFamily="34" charset="0"/>
              </a:rPr>
              <a:t>Ipswich Marina image: Photo by Unknown Author, licensed under </a:t>
            </a:r>
            <a:r>
              <a:rPr lang="en-GB" sz="700" dirty="0">
                <a:latin typeface="Arial" panose="020B0604020202020204" pitchFamily="34" charset="0"/>
                <a:cs typeface="Arial" panose="020B0604020202020204" pitchFamily="34" charset="0"/>
                <a:hlinkClick r:id="rId4" tooltip="https://creativecommons.org/licenses/by-sa/3.0/"/>
              </a:rPr>
              <a:t>CC BY-SA</a:t>
            </a:r>
            <a:endParaRPr lang="en-GB" sz="700" dirty="0">
              <a:latin typeface="Arial" panose="020B0604020202020204" pitchFamily="34" charset="0"/>
              <a:cs typeface="Arial" panose="020B0604020202020204" pitchFamily="34" charset="0"/>
            </a:endParaRPr>
          </a:p>
          <a:p>
            <a:pPr algn="r">
              <a:spcAft>
                <a:spcPts val="600"/>
              </a:spcAft>
            </a:pPr>
            <a:endParaRPr lang="en-GB" sz="700" dirty="0"/>
          </a:p>
        </p:txBody>
      </p:sp>
      <p:pic>
        <p:nvPicPr>
          <p:cNvPr id="5" name="Picture 4" descr="A group of boats in a harbour">
            <a:extLst>
              <a:ext uri="{FF2B5EF4-FFF2-40B4-BE49-F238E27FC236}">
                <a16:creationId xmlns:a16="http://schemas.microsoft.com/office/drawing/2014/main" id="{E890BBEF-B8CC-354D-7E10-34626EAB8C3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33426" y="2464819"/>
            <a:ext cx="3763401" cy="2507954"/>
          </a:xfrm>
          <a:prstGeom prst="rect">
            <a:avLst/>
          </a:prstGeom>
          <a:effectLst>
            <a:softEdge rad="63500"/>
          </a:effectLst>
        </p:spPr>
      </p:pic>
      <p:pic>
        <p:nvPicPr>
          <p:cNvPr id="4" name="Picture 3">
            <a:extLst>
              <a:ext uri="{FF2B5EF4-FFF2-40B4-BE49-F238E27FC236}">
                <a16:creationId xmlns:a16="http://schemas.microsoft.com/office/drawing/2014/main" id="{48715266-6D72-CEBE-EA36-C3F31FCFDA87}"/>
              </a:ext>
            </a:extLst>
          </p:cNvPr>
          <p:cNvPicPr>
            <a:picLocks noChangeAspect="1"/>
          </p:cNvPicPr>
          <p:nvPr/>
        </p:nvPicPr>
        <p:blipFill>
          <a:blip r:embed="rId7"/>
          <a:stretch>
            <a:fillRect/>
          </a:stretch>
        </p:blipFill>
        <p:spPr>
          <a:xfrm>
            <a:off x="388643" y="1442457"/>
            <a:ext cx="6956139" cy="4230991"/>
          </a:xfrm>
          <a:prstGeom prst="rect">
            <a:avLst/>
          </a:prstGeom>
        </p:spPr>
      </p:pic>
    </p:spTree>
    <p:extLst>
      <p:ext uri="{BB962C8B-B14F-4D97-AF65-F5344CB8AC3E}">
        <p14:creationId xmlns:p14="http://schemas.microsoft.com/office/powerpoint/2010/main" val="138847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CA3153-ACED-542A-D7D4-4356133766C0}"/>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E6459DB-3BD2-1D91-FFE2-90A574CA9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96FBF-73F1-1152-93FF-AC579A76A03C}"/>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North East Essex Alliance</a:t>
            </a:r>
          </a:p>
        </p:txBody>
      </p:sp>
      <p:pic>
        <p:nvPicPr>
          <p:cNvPr id="12" name="Picture 11" descr="A logo for a training company&#10;&#10;">
            <a:extLst>
              <a:ext uri="{FF2B5EF4-FFF2-40B4-BE49-F238E27FC236}">
                <a16:creationId xmlns:a16="http://schemas.microsoft.com/office/drawing/2014/main" id="{272D2743-A854-3A42-1642-1DADDBF4433D}"/>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845E3CB0-3135-5F80-1248-C84A9F9D64F4}"/>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the North East Essex Alliance please visit: </a:t>
            </a:r>
            <a:r>
              <a:rPr lang="en-GB" sz="1000" dirty="0">
                <a:hlinkClick r:id="rId3"/>
              </a:rPr>
              <a:t>North East Essex Alliance - Suffolk &amp; North East Essex Integrated Care System</a:t>
            </a:r>
            <a:endParaRPr lang="en-GB" sz="1000"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B4DE4B40-90D4-72EC-CD0A-35DBA2328C3A}"/>
              </a:ext>
            </a:extLst>
          </p:cNvPr>
          <p:cNvGrpSpPr/>
          <p:nvPr/>
        </p:nvGrpSpPr>
        <p:grpSpPr>
          <a:xfrm>
            <a:off x="8384607" y="2172432"/>
            <a:ext cx="3094747" cy="2513135"/>
            <a:chOff x="8006671" y="2330450"/>
            <a:chExt cx="3472683" cy="2734028"/>
          </a:xfrm>
        </p:grpSpPr>
        <p:pic>
          <p:nvPicPr>
            <p:cNvPr id="7" name="Picture 6" descr="A stone building with Colchester Castle&#10;&#10;Description automatically generated">
              <a:extLst>
                <a:ext uri="{FF2B5EF4-FFF2-40B4-BE49-F238E27FC236}">
                  <a16:creationId xmlns:a16="http://schemas.microsoft.com/office/drawing/2014/main" id="{5FF01A78-A2CD-5846-6294-7B623801069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06671" y="2330450"/>
              <a:ext cx="3472683" cy="2533973"/>
            </a:xfrm>
            <a:prstGeom prst="rect">
              <a:avLst/>
            </a:prstGeom>
            <a:effectLst>
              <a:softEdge rad="63500"/>
            </a:effectLst>
          </p:spPr>
        </p:pic>
        <p:sp>
          <p:nvSpPr>
            <p:cNvPr id="8" name="TextBox 7">
              <a:extLst>
                <a:ext uri="{FF2B5EF4-FFF2-40B4-BE49-F238E27FC236}">
                  <a16:creationId xmlns:a16="http://schemas.microsoft.com/office/drawing/2014/main" id="{12573A79-9148-65DE-8BA3-61B2FFAF478E}"/>
                </a:ext>
              </a:extLst>
            </p:cNvPr>
            <p:cNvSpPr txBox="1"/>
            <p:nvPr/>
          </p:nvSpPr>
          <p:spPr>
            <a:xfrm>
              <a:off x="8352589" y="4864423"/>
              <a:ext cx="3048000" cy="200055"/>
            </a:xfrm>
            <a:prstGeom prst="rect">
              <a:avLst/>
            </a:prstGeom>
            <a:noFill/>
          </p:spPr>
          <p:txBody>
            <a:bodyPr wrap="square" rtlCol="0">
              <a:spAutoFit/>
            </a:bodyPr>
            <a:lstStyle/>
            <a:p>
              <a:pPr algn="r"/>
              <a:r>
                <a:rPr lang="en-GB" sz="700" dirty="0">
                  <a:latin typeface="Arial" panose="020B0604020202020204" pitchFamily="34" charset="0"/>
                  <a:cs typeface="Arial" panose="020B0604020202020204" pitchFamily="34" charset="0"/>
                  <a:hlinkClick r:id="rId5" tooltip="https://www.geograph.org.uk/photo/845871"/>
                </a:rPr>
                <a:t>This Photo</a:t>
              </a:r>
              <a:r>
                <a:rPr lang="en-GB" sz="700" dirty="0">
                  <a:latin typeface="Arial" panose="020B0604020202020204" pitchFamily="34" charset="0"/>
                  <a:cs typeface="Arial" panose="020B0604020202020204" pitchFamily="34" charset="0"/>
                </a:rPr>
                <a:t> by Unknown Author is licensed under </a:t>
              </a:r>
              <a:r>
                <a:rPr lang="en-GB" sz="700" dirty="0">
                  <a:latin typeface="Arial" panose="020B0604020202020204" pitchFamily="34" charset="0"/>
                  <a:cs typeface="Arial" panose="020B0604020202020204" pitchFamily="34" charset="0"/>
                  <a:hlinkClick r:id="rId6" tooltip="https://creativecommons.org/licenses/by-sa/3.0/"/>
                </a:rPr>
                <a:t>CC BY-SA</a:t>
              </a:r>
              <a:endParaRPr lang="en-GB" sz="700" dirty="0">
                <a:latin typeface="Arial" panose="020B0604020202020204" pitchFamily="34" charset="0"/>
                <a:cs typeface="Arial" panose="020B0604020202020204" pitchFamily="34" charset="0"/>
              </a:endParaRPr>
            </a:p>
          </p:txBody>
        </p:sp>
      </p:grpSp>
      <p:pic>
        <p:nvPicPr>
          <p:cNvPr id="3" name="Picture 2">
            <a:extLst>
              <a:ext uri="{FF2B5EF4-FFF2-40B4-BE49-F238E27FC236}">
                <a16:creationId xmlns:a16="http://schemas.microsoft.com/office/drawing/2014/main" id="{B7B11D70-D4AF-C9AB-701E-5A5E921A9C75}"/>
              </a:ext>
            </a:extLst>
          </p:cNvPr>
          <p:cNvPicPr>
            <a:picLocks noChangeAspect="1"/>
          </p:cNvPicPr>
          <p:nvPr/>
        </p:nvPicPr>
        <p:blipFill>
          <a:blip r:embed="rId7"/>
          <a:stretch>
            <a:fillRect/>
          </a:stretch>
        </p:blipFill>
        <p:spPr>
          <a:xfrm>
            <a:off x="379372" y="1582647"/>
            <a:ext cx="7533716" cy="3948800"/>
          </a:xfrm>
          <a:prstGeom prst="rect">
            <a:avLst/>
          </a:prstGeom>
        </p:spPr>
      </p:pic>
    </p:spTree>
    <p:extLst>
      <p:ext uri="{BB962C8B-B14F-4D97-AF65-F5344CB8AC3E}">
        <p14:creationId xmlns:p14="http://schemas.microsoft.com/office/powerpoint/2010/main" val="232496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962D10-A928-2E8E-B5A7-F9625E1F5F45}"/>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8833484A-FA12-5B59-173E-63CA0589F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FCEE4-BE25-00D5-7D3D-6EE1EE0BF674}"/>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West Suffolk Alliance</a:t>
            </a:r>
          </a:p>
        </p:txBody>
      </p:sp>
      <p:pic>
        <p:nvPicPr>
          <p:cNvPr id="12" name="Picture 11" descr="A logo for a training company&#10;&#10;">
            <a:extLst>
              <a:ext uri="{FF2B5EF4-FFF2-40B4-BE49-F238E27FC236}">
                <a16:creationId xmlns:a16="http://schemas.microsoft.com/office/drawing/2014/main" id="{F441BF8C-6BF0-BB15-FADD-4AC919168CD3}"/>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9BA94809-519E-832F-1B56-9DDE8AD348E2}"/>
              </a:ext>
            </a:extLst>
          </p:cNvPr>
          <p:cNvSpPr txBox="1"/>
          <p:nvPr/>
        </p:nvSpPr>
        <p:spPr>
          <a:xfrm>
            <a:off x="750440" y="5939547"/>
            <a:ext cx="6096000" cy="400110"/>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the West Suffolk Alliance please visit: </a:t>
            </a:r>
            <a:r>
              <a:rPr lang="en-GB" sz="1000" dirty="0">
                <a:hlinkClick r:id="rId3"/>
              </a:rPr>
              <a:t>West Suffolk Alliance - Suffolk &amp; North East Essex Integrated Care System</a:t>
            </a:r>
            <a:endParaRPr lang="en-GB" sz="1000" dirty="0">
              <a:latin typeface="Arial" panose="020B0604020202020204" pitchFamily="34" charset="0"/>
              <a:cs typeface="Arial" panose="020B0604020202020204" pitchFamily="34" charset="0"/>
            </a:endParaRPr>
          </a:p>
        </p:txBody>
      </p:sp>
      <p:grpSp>
        <p:nvGrpSpPr>
          <p:cNvPr id="96" name="Group 95">
            <a:extLst>
              <a:ext uri="{FF2B5EF4-FFF2-40B4-BE49-F238E27FC236}">
                <a16:creationId xmlns:a16="http://schemas.microsoft.com/office/drawing/2014/main" id="{0E83D81B-CF29-CB75-2A77-3350E3BDA0AB}"/>
              </a:ext>
            </a:extLst>
          </p:cNvPr>
          <p:cNvGrpSpPr/>
          <p:nvPr/>
        </p:nvGrpSpPr>
        <p:grpSpPr>
          <a:xfrm>
            <a:off x="8293006" y="2214922"/>
            <a:ext cx="2593074" cy="3451255"/>
            <a:chOff x="8502556" y="2207754"/>
            <a:chExt cx="2593074" cy="3451255"/>
          </a:xfrm>
        </p:grpSpPr>
        <p:pic>
          <p:nvPicPr>
            <p:cNvPr id="94" name="Picture 93" descr="A street sign on a pillar&#10;&#10;Description automatically generated">
              <a:extLst>
                <a:ext uri="{FF2B5EF4-FFF2-40B4-BE49-F238E27FC236}">
                  <a16:creationId xmlns:a16="http://schemas.microsoft.com/office/drawing/2014/main" id="{E999F270-EC1E-7220-3A5E-46A7F4E3F9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94551" y="2207754"/>
              <a:ext cx="2438400" cy="3251200"/>
            </a:xfrm>
            <a:prstGeom prst="rect">
              <a:avLst/>
            </a:prstGeom>
            <a:effectLst>
              <a:softEdge rad="63500"/>
            </a:effectLst>
          </p:spPr>
        </p:pic>
        <p:sp>
          <p:nvSpPr>
            <p:cNvPr id="95" name="TextBox 94">
              <a:extLst>
                <a:ext uri="{FF2B5EF4-FFF2-40B4-BE49-F238E27FC236}">
                  <a16:creationId xmlns:a16="http://schemas.microsoft.com/office/drawing/2014/main" id="{F24B0275-BABE-F16E-7D2E-2D0E68A1C86F}"/>
                </a:ext>
              </a:extLst>
            </p:cNvPr>
            <p:cNvSpPr txBox="1"/>
            <p:nvPr/>
          </p:nvSpPr>
          <p:spPr>
            <a:xfrm>
              <a:off x="8502556" y="5458954"/>
              <a:ext cx="2593074" cy="200055"/>
            </a:xfrm>
            <a:prstGeom prst="rect">
              <a:avLst/>
            </a:prstGeom>
            <a:noFill/>
          </p:spPr>
          <p:txBody>
            <a:bodyPr wrap="square" rtlCol="0">
              <a:spAutoFit/>
            </a:bodyPr>
            <a:lstStyle/>
            <a:p>
              <a:pPr algn="r"/>
              <a:r>
                <a:rPr lang="en-GB" sz="700" dirty="0">
                  <a:latin typeface="Arial" panose="020B0604020202020204" pitchFamily="34" charset="0"/>
                  <a:cs typeface="Arial" panose="020B0604020202020204" pitchFamily="34" charset="0"/>
                  <a:hlinkClick r:id="rId5" tooltip="https://www.geograph.org.uk/photo/6704990"/>
                </a:rPr>
                <a:t>This Photo</a:t>
              </a:r>
              <a:r>
                <a:rPr lang="en-GB" sz="700" dirty="0">
                  <a:latin typeface="Arial" panose="020B0604020202020204" pitchFamily="34" charset="0"/>
                  <a:cs typeface="Arial" panose="020B0604020202020204" pitchFamily="34" charset="0"/>
                </a:rPr>
                <a:t> by Unknown Author is licensed under </a:t>
              </a:r>
              <a:r>
                <a:rPr lang="en-GB" sz="700" dirty="0">
                  <a:latin typeface="Arial" panose="020B0604020202020204" pitchFamily="34" charset="0"/>
                  <a:cs typeface="Arial" panose="020B0604020202020204" pitchFamily="34" charset="0"/>
                  <a:hlinkClick r:id="rId6" tooltip="https://creativecommons.org/licenses/by-sa/3.0/"/>
                </a:rPr>
                <a:t>CC BY-SA</a:t>
              </a:r>
              <a:endParaRPr lang="en-GB" sz="700" dirty="0">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B87D3EB1-56AC-FFE2-40A5-119A34E60F8B}"/>
              </a:ext>
            </a:extLst>
          </p:cNvPr>
          <p:cNvPicPr>
            <a:picLocks noChangeAspect="1"/>
          </p:cNvPicPr>
          <p:nvPr/>
        </p:nvPicPr>
        <p:blipFill>
          <a:blip r:embed="rId7"/>
          <a:stretch>
            <a:fillRect/>
          </a:stretch>
        </p:blipFill>
        <p:spPr>
          <a:xfrm>
            <a:off x="744366" y="1671569"/>
            <a:ext cx="7220486" cy="3987334"/>
          </a:xfrm>
          <a:prstGeom prst="rect">
            <a:avLst/>
          </a:prstGeom>
        </p:spPr>
      </p:pic>
    </p:spTree>
    <p:extLst>
      <p:ext uri="{BB962C8B-B14F-4D97-AF65-F5344CB8AC3E}">
        <p14:creationId xmlns:p14="http://schemas.microsoft.com/office/powerpoint/2010/main" val="211267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4EFC42-19C1-DE9D-E863-B3850FA0F74B}"/>
            </a:ext>
          </a:extLst>
        </p:cNvPr>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FD73938D-B525-F386-2FCA-58E105ADF3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ED1FF-3B65-79F3-C04C-A05866392020}"/>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4000" dirty="0"/>
              <a:t>Population Health</a:t>
            </a:r>
          </a:p>
        </p:txBody>
      </p:sp>
      <p:pic>
        <p:nvPicPr>
          <p:cNvPr id="12" name="Picture 11" descr="A logo for a training company&#10;&#10;">
            <a:extLst>
              <a:ext uri="{FF2B5EF4-FFF2-40B4-BE49-F238E27FC236}">
                <a16:creationId xmlns:a16="http://schemas.microsoft.com/office/drawing/2014/main" id="{4D6A0AC8-D323-E215-6C79-D382BFC612B1}"/>
              </a:ext>
            </a:extLst>
          </p:cNvPr>
          <p:cNvPicPr>
            <a:picLocks noChangeAspect="1"/>
          </p:cNvPicPr>
          <p:nvPr/>
        </p:nvPicPr>
        <p:blipFill>
          <a:blip r:embed="rId2"/>
          <a:stretch>
            <a:fillRect/>
          </a:stretch>
        </p:blipFill>
        <p:spPr>
          <a:xfrm>
            <a:off x="9813751" y="333295"/>
            <a:ext cx="1955395" cy="689804"/>
          </a:xfrm>
          <a:prstGeom prst="rect">
            <a:avLst/>
          </a:prstGeom>
        </p:spPr>
      </p:pic>
      <p:sp>
        <p:nvSpPr>
          <p:cNvPr id="11" name="TextBox 10">
            <a:extLst>
              <a:ext uri="{FF2B5EF4-FFF2-40B4-BE49-F238E27FC236}">
                <a16:creationId xmlns:a16="http://schemas.microsoft.com/office/drawing/2014/main" id="{8C8E1190-16CA-3749-F50A-FD255DDDC8F4}"/>
              </a:ext>
            </a:extLst>
          </p:cNvPr>
          <p:cNvSpPr txBox="1"/>
          <p:nvPr/>
        </p:nvSpPr>
        <p:spPr>
          <a:xfrm>
            <a:off x="2655947" y="4764378"/>
            <a:ext cx="60960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For more information on Population Health please visit: </a:t>
            </a:r>
            <a:r>
              <a:rPr lang="en-GB" sz="1000" dirty="0">
                <a:hlinkClick r:id="rId3"/>
              </a:rPr>
              <a:t>A Vision For Population Health | The King's Fund</a:t>
            </a:r>
            <a:endParaRPr lang="en-GB" sz="1000" dirty="0">
              <a:latin typeface="Arial" panose="020B0604020202020204" pitchFamily="34" charset="0"/>
              <a:cs typeface="Arial" panose="020B0604020202020204" pitchFamily="34" charset="0"/>
            </a:endParaRPr>
          </a:p>
        </p:txBody>
      </p:sp>
      <p:pic>
        <p:nvPicPr>
          <p:cNvPr id="104" name="Picture 103" descr="A large group of people&#10;&#10;Description automatically generated">
            <a:extLst>
              <a:ext uri="{FF2B5EF4-FFF2-40B4-BE49-F238E27FC236}">
                <a16:creationId xmlns:a16="http://schemas.microsoft.com/office/drawing/2014/main" id="{D9040F9C-7F98-01E2-36E9-3E7C1B43FADA}"/>
              </a:ext>
            </a:extLst>
          </p:cNvPr>
          <p:cNvPicPr>
            <a:picLocks noChangeAspect="1"/>
          </p:cNvPicPr>
          <p:nvPr/>
        </p:nvPicPr>
        <p:blipFill>
          <a:blip r:embed="rId4">
            <a:alphaModFix amt="2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7631" y="82304"/>
            <a:ext cx="11755622" cy="6729668"/>
          </a:xfrm>
          <a:prstGeom prst="ellipse">
            <a:avLst/>
          </a:prstGeom>
          <a:ln>
            <a:noFill/>
          </a:ln>
          <a:effectLst>
            <a:softEdge rad="112500"/>
          </a:effectLst>
        </p:spPr>
      </p:pic>
      <p:sp>
        <p:nvSpPr>
          <p:cNvPr id="105" name="TextBox 104">
            <a:extLst>
              <a:ext uri="{FF2B5EF4-FFF2-40B4-BE49-F238E27FC236}">
                <a16:creationId xmlns:a16="http://schemas.microsoft.com/office/drawing/2014/main" id="{BA6A6F4C-B0BD-317B-DD52-7EA706E28C98}"/>
              </a:ext>
            </a:extLst>
          </p:cNvPr>
          <p:cNvSpPr txBox="1"/>
          <p:nvPr/>
        </p:nvSpPr>
        <p:spPr>
          <a:xfrm>
            <a:off x="9238596" y="6658998"/>
            <a:ext cx="6572250" cy="230832"/>
          </a:xfrm>
          <a:prstGeom prst="rect">
            <a:avLst/>
          </a:prstGeom>
          <a:noFill/>
        </p:spPr>
        <p:txBody>
          <a:bodyPr wrap="square" rtlCol="0">
            <a:spAutoFit/>
          </a:bodyPr>
          <a:lstStyle/>
          <a:p>
            <a:r>
              <a:rPr lang="en-GB" sz="900" dirty="0">
                <a:hlinkClick r:id="rId5" tooltip="https://socialscience-6.blogspot.com/p/ss.html"/>
              </a:rPr>
              <a:t>This Photo</a:t>
            </a:r>
            <a:r>
              <a:rPr lang="en-GB" sz="900" dirty="0"/>
              <a:t> by Unknown Author is licensed under </a:t>
            </a:r>
            <a:r>
              <a:rPr lang="en-GB" sz="900" dirty="0">
                <a:hlinkClick r:id="rId6" tooltip="https://creativecommons.org/licenses/by/3.0/"/>
              </a:rPr>
              <a:t>CC BY</a:t>
            </a:r>
            <a:endParaRPr lang="en-GB" sz="900" dirty="0"/>
          </a:p>
        </p:txBody>
      </p:sp>
      <p:sp>
        <p:nvSpPr>
          <p:cNvPr id="97" name="TextBox 96">
            <a:extLst>
              <a:ext uri="{FF2B5EF4-FFF2-40B4-BE49-F238E27FC236}">
                <a16:creationId xmlns:a16="http://schemas.microsoft.com/office/drawing/2014/main" id="{F60B36A0-1E40-989E-021C-126B8B056C1A}"/>
              </a:ext>
            </a:extLst>
          </p:cNvPr>
          <p:cNvSpPr txBox="1"/>
          <p:nvPr/>
        </p:nvSpPr>
        <p:spPr>
          <a:xfrm>
            <a:off x="2640560" y="2917719"/>
            <a:ext cx="7566142" cy="1846659"/>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Population health is the study of health outcomes found in a group of individuals.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study of population health aims to improve physical and mental health outcomes, promote wellbeing and reduce health inequalities across an entire population’ </a:t>
            </a:r>
          </a:p>
          <a:p>
            <a:r>
              <a:rPr lang="en-GB" sz="1600" dirty="0">
                <a:latin typeface="Arial" panose="020B0604020202020204" pitchFamily="34" charset="0"/>
                <a:cs typeface="Arial" panose="020B0604020202020204" pitchFamily="34" charset="0"/>
              </a:rPr>
              <a:t>(NHS England, 2022). </a:t>
            </a:r>
          </a:p>
          <a:p>
            <a:endParaRPr lang="en-GB" dirty="0"/>
          </a:p>
        </p:txBody>
      </p:sp>
      <p:sp>
        <p:nvSpPr>
          <p:cNvPr id="7" name="TextBox 6">
            <a:extLst>
              <a:ext uri="{FF2B5EF4-FFF2-40B4-BE49-F238E27FC236}">
                <a16:creationId xmlns:a16="http://schemas.microsoft.com/office/drawing/2014/main" id="{546C258D-31F1-6F65-2E42-A16BFFEEB92B}"/>
              </a:ext>
            </a:extLst>
          </p:cNvPr>
          <p:cNvSpPr txBox="1"/>
          <p:nvPr/>
        </p:nvSpPr>
        <p:spPr>
          <a:xfrm>
            <a:off x="2655947" y="2259153"/>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cs typeface="Arial" panose="020B0604020202020204" pitchFamily="34" charset="0"/>
              </a:rPr>
              <a:t>What is Population health and why do we need it?</a:t>
            </a:r>
            <a:endParaRPr lang="en-GB" sz="18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783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909</TotalTime>
  <Words>1654</Words>
  <Application>Microsoft Office PowerPoint</Application>
  <PresentationFormat>Widescreen</PresentationFormat>
  <Paragraphs>100</Paragraphs>
  <Slides>16</Slides>
  <Notes>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Primary Care Induction Programme</vt:lpstr>
      <vt:lpstr>Important Information</vt:lpstr>
      <vt:lpstr>SNEE Primary care</vt:lpstr>
      <vt:lpstr>VIDEO: SNEE Training Hub: Why work in SNEE?</vt:lpstr>
      <vt:lpstr>Introduction to our Alliances</vt:lpstr>
      <vt:lpstr>Ipswich and East Alliance</vt:lpstr>
      <vt:lpstr>North East Essex Alliance</vt:lpstr>
      <vt:lpstr>West Suffolk Alliance</vt:lpstr>
      <vt:lpstr>Population Health</vt:lpstr>
      <vt:lpstr>VIDEO: What is population health?</vt:lpstr>
      <vt:lpstr>Population Health Management</vt:lpstr>
      <vt:lpstr>VIDEO: Population health management</vt:lpstr>
      <vt:lpstr>SNEE Population Health Information</vt:lpstr>
      <vt:lpstr>SNEE Integrated Care Board Teams</vt:lpstr>
      <vt:lpstr>Community Health services</vt:lpstr>
      <vt:lpstr>Module 2 -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Olivia (SNEE ICB)</dc:creator>
  <cp:lastModifiedBy>Anderson, Phyllis (SNEE ICB)</cp:lastModifiedBy>
  <cp:revision>2</cp:revision>
  <dcterms:created xsi:type="dcterms:W3CDTF">2025-01-16T21:51:48Z</dcterms:created>
  <dcterms:modified xsi:type="dcterms:W3CDTF">2025-04-11T13:15:53Z</dcterms:modified>
</cp:coreProperties>
</file>