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23"/>
  </p:notesMasterIdLst>
  <p:sldIdLst>
    <p:sldId id="257" r:id="rId2"/>
    <p:sldId id="258" r:id="rId3"/>
    <p:sldId id="263" r:id="rId4"/>
    <p:sldId id="261" r:id="rId5"/>
    <p:sldId id="264" r:id="rId6"/>
    <p:sldId id="266" r:id="rId7"/>
    <p:sldId id="265" r:id="rId8"/>
    <p:sldId id="267" r:id="rId9"/>
    <p:sldId id="260" r:id="rId10"/>
    <p:sldId id="268" r:id="rId11"/>
    <p:sldId id="270" r:id="rId12"/>
    <p:sldId id="269" r:id="rId13"/>
    <p:sldId id="275" r:id="rId14"/>
    <p:sldId id="271" r:id="rId15"/>
    <p:sldId id="272" r:id="rId16"/>
    <p:sldId id="273" r:id="rId17"/>
    <p:sldId id="274" r:id="rId18"/>
    <p:sldId id="276" r:id="rId19"/>
    <p:sldId id="277" r:id="rId20"/>
    <p:sldId id="279"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D2D2"/>
    <a:srgbClr val="C741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8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hyperlink" Target="https://www.personalisedcareinstitute.org.uk/your-learning-options/" TargetMode="Externa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svg"/></Relationships>
</file>

<file path=ppt/diagrams/_rels/data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hyperlink" Target="https://www.personalisedcareinstitute.org.uk/your-learning-options/" TargetMode="External"/><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3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428D75-33ED-4651-8879-ECAE17429C2F}"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074B6DF0-E89D-4851-A49A-8476AFA88D14}">
      <dgm:prSet/>
      <dgm:spPr/>
      <dgm:t>
        <a:bodyPr/>
        <a:lstStyle/>
        <a:p>
          <a:r>
            <a:rPr lang="en-GB" b="0" i="0" dirty="0"/>
            <a:t>Think of Training Hubs as your ‘go to’ place for any </a:t>
          </a:r>
          <a:r>
            <a:rPr lang="en-GB" b="1" i="0" dirty="0"/>
            <a:t>information about primary care workforce, education and development </a:t>
          </a:r>
          <a:endParaRPr lang="en-GB" b="1" dirty="0"/>
        </a:p>
      </dgm:t>
    </dgm:pt>
    <dgm:pt modelId="{FCF97ACF-285D-42F4-9547-5C17F40BD30A}" type="parTrans" cxnId="{F0F0C8D1-0F46-4C77-88C1-E69BD521CFEB}">
      <dgm:prSet/>
      <dgm:spPr/>
      <dgm:t>
        <a:bodyPr/>
        <a:lstStyle/>
        <a:p>
          <a:endParaRPr lang="en-GB"/>
        </a:p>
      </dgm:t>
    </dgm:pt>
    <dgm:pt modelId="{65CEE0E4-B5A1-471C-922D-8C67596B3757}" type="sibTrans" cxnId="{F0F0C8D1-0F46-4C77-88C1-E69BD521CFEB}">
      <dgm:prSet/>
      <dgm:spPr/>
      <dgm:t>
        <a:bodyPr/>
        <a:lstStyle/>
        <a:p>
          <a:endParaRPr lang="en-GB"/>
        </a:p>
      </dgm:t>
    </dgm:pt>
    <dgm:pt modelId="{3E18AB39-0A60-4A68-8EE4-352031D37CE5}">
      <dgm:prSet/>
      <dgm:spPr/>
      <dgm:t>
        <a:bodyPr/>
        <a:lstStyle/>
        <a:p>
          <a:r>
            <a:rPr lang="en-GB" b="0" i="0" dirty="0"/>
            <a:t>Training Hubs bring together </a:t>
          </a:r>
          <a:r>
            <a:rPr lang="en-GB" b="1" i="0" dirty="0"/>
            <a:t>education and training resources </a:t>
          </a:r>
          <a:r>
            <a:rPr lang="en-GB" b="0" i="0" dirty="0"/>
            <a:t>from NHS organisations, community providers as well as local authorities. </a:t>
          </a:r>
          <a:endParaRPr lang="en-GB" dirty="0"/>
        </a:p>
      </dgm:t>
    </dgm:pt>
    <dgm:pt modelId="{1E5425C1-0CC8-4C81-8CFC-9BD326B9F5B6}" type="parTrans" cxnId="{DEDA8AEF-0BEE-4037-8439-CBD89CCBCBDC}">
      <dgm:prSet/>
      <dgm:spPr/>
      <dgm:t>
        <a:bodyPr/>
        <a:lstStyle/>
        <a:p>
          <a:endParaRPr lang="en-GB"/>
        </a:p>
      </dgm:t>
    </dgm:pt>
    <dgm:pt modelId="{BF81FA40-2012-452E-A2A5-B0B94D85A3CF}" type="sibTrans" cxnId="{DEDA8AEF-0BEE-4037-8439-CBD89CCBCBDC}">
      <dgm:prSet/>
      <dgm:spPr/>
      <dgm:t>
        <a:bodyPr/>
        <a:lstStyle/>
        <a:p>
          <a:endParaRPr lang="en-GB"/>
        </a:p>
      </dgm:t>
    </dgm:pt>
    <dgm:pt modelId="{C5E183A0-B2D2-490A-9733-1825766D079D}">
      <dgm:prSet/>
      <dgm:spPr/>
      <dgm:t>
        <a:bodyPr/>
        <a:lstStyle/>
        <a:p>
          <a:r>
            <a:rPr lang="en-GB" b="0" i="0" dirty="0"/>
            <a:t>They have access to a range of information, resources, apps and contacts within </a:t>
          </a:r>
          <a:r>
            <a:rPr lang="en-GB" b="1" i="0" dirty="0"/>
            <a:t>national and local networks who can offer practical guidance, support and advice </a:t>
          </a:r>
          <a:endParaRPr lang="en-GB" b="1" dirty="0"/>
        </a:p>
      </dgm:t>
    </dgm:pt>
    <dgm:pt modelId="{BD3980A1-4C78-440F-873A-F618DDE978D1}" type="parTrans" cxnId="{FD1D1F6E-AECB-481C-AB65-BC09CCA4C804}">
      <dgm:prSet/>
      <dgm:spPr/>
      <dgm:t>
        <a:bodyPr/>
        <a:lstStyle/>
        <a:p>
          <a:endParaRPr lang="en-GB"/>
        </a:p>
      </dgm:t>
    </dgm:pt>
    <dgm:pt modelId="{72A6E01D-C1E8-4D52-A5F0-D2A72A9B0D2E}" type="sibTrans" cxnId="{FD1D1F6E-AECB-481C-AB65-BC09CCA4C804}">
      <dgm:prSet/>
      <dgm:spPr/>
      <dgm:t>
        <a:bodyPr/>
        <a:lstStyle/>
        <a:p>
          <a:endParaRPr lang="en-GB"/>
        </a:p>
      </dgm:t>
    </dgm:pt>
    <dgm:pt modelId="{2F157524-75E9-487F-808F-17272210EFB3}" type="pres">
      <dgm:prSet presAssocID="{86428D75-33ED-4651-8879-ECAE17429C2F}" presName="Name0" presStyleCnt="0">
        <dgm:presLayoutVars>
          <dgm:chMax val="11"/>
          <dgm:chPref val="11"/>
          <dgm:dir/>
          <dgm:resizeHandles/>
        </dgm:presLayoutVars>
      </dgm:prSet>
      <dgm:spPr/>
    </dgm:pt>
    <dgm:pt modelId="{E9A78585-62FE-40FA-AD04-3BE4624E1289}" type="pres">
      <dgm:prSet presAssocID="{C5E183A0-B2D2-490A-9733-1825766D079D}" presName="Accent3" presStyleCnt="0"/>
      <dgm:spPr/>
    </dgm:pt>
    <dgm:pt modelId="{50DBCBBB-5BC4-43C1-9E0A-51E82E1ED6BA}" type="pres">
      <dgm:prSet presAssocID="{C5E183A0-B2D2-490A-9733-1825766D079D}" presName="Accent" presStyleLbl="node1" presStyleIdx="0" presStyleCnt="3"/>
      <dgm:spPr/>
    </dgm:pt>
    <dgm:pt modelId="{E542221A-CC7C-403F-A362-0D18975140BC}" type="pres">
      <dgm:prSet presAssocID="{C5E183A0-B2D2-490A-9733-1825766D079D}" presName="ParentBackground3" presStyleCnt="0"/>
      <dgm:spPr/>
    </dgm:pt>
    <dgm:pt modelId="{DC3F4B57-71D7-4C04-941C-02896E817B90}" type="pres">
      <dgm:prSet presAssocID="{C5E183A0-B2D2-490A-9733-1825766D079D}" presName="ParentBackground" presStyleLbl="fgAcc1" presStyleIdx="0" presStyleCnt="3"/>
      <dgm:spPr/>
    </dgm:pt>
    <dgm:pt modelId="{2DC19308-7EEE-4DCB-A8C4-AA2CE26AAEDC}" type="pres">
      <dgm:prSet presAssocID="{C5E183A0-B2D2-490A-9733-1825766D079D}" presName="Parent3" presStyleLbl="revTx" presStyleIdx="0" presStyleCnt="0">
        <dgm:presLayoutVars>
          <dgm:chMax val="1"/>
          <dgm:chPref val="1"/>
          <dgm:bulletEnabled val="1"/>
        </dgm:presLayoutVars>
      </dgm:prSet>
      <dgm:spPr/>
    </dgm:pt>
    <dgm:pt modelId="{23EC9CB2-57B7-4737-BD81-3D6C2CAB48F8}" type="pres">
      <dgm:prSet presAssocID="{3E18AB39-0A60-4A68-8EE4-352031D37CE5}" presName="Accent2" presStyleCnt="0"/>
      <dgm:spPr/>
    </dgm:pt>
    <dgm:pt modelId="{ED2630AF-5CC4-4143-9A0A-BEEF377B5A7A}" type="pres">
      <dgm:prSet presAssocID="{3E18AB39-0A60-4A68-8EE4-352031D37CE5}" presName="Accent" presStyleLbl="node1" presStyleIdx="1" presStyleCnt="3"/>
      <dgm:spPr/>
    </dgm:pt>
    <dgm:pt modelId="{BAF40A93-96B2-4217-A711-EE17A37DBB5A}" type="pres">
      <dgm:prSet presAssocID="{3E18AB39-0A60-4A68-8EE4-352031D37CE5}" presName="ParentBackground2" presStyleCnt="0"/>
      <dgm:spPr/>
    </dgm:pt>
    <dgm:pt modelId="{3D11C4A5-79A9-49B1-B678-09CCAB943283}" type="pres">
      <dgm:prSet presAssocID="{3E18AB39-0A60-4A68-8EE4-352031D37CE5}" presName="ParentBackground" presStyleLbl="fgAcc1" presStyleIdx="1" presStyleCnt="3"/>
      <dgm:spPr/>
    </dgm:pt>
    <dgm:pt modelId="{89BF1FB5-A1A6-44B2-B3FF-B583FFE618E2}" type="pres">
      <dgm:prSet presAssocID="{3E18AB39-0A60-4A68-8EE4-352031D37CE5}" presName="Parent2" presStyleLbl="revTx" presStyleIdx="0" presStyleCnt="0">
        <dgm:presLayoutVars>
          <dgm:chMax val="1"/>
          <dgm:chPref val="1"/>
          <dgm:bulletEnabled val="1"/>
        </dgm:presLayoutVars>
      </dgm:prSet>
      <dgm:spPr/>
    </dgm:pt>
    <dgm:pt modelId="{78924705-781A-4C97-84A0-4EC496348AD0}" type="pres">
      <dgm:prSet presAssocID="{074B6DF0-E89D-4851-A49A-8476AFA88D14}" presName="Accent1" presStyleCnt="0"/>
      <dgm:spPr/>
    </dgm:pt>
    <dgm:pt modelId="{89029B1B-D199-41F3-B4F6-7AE396C01043}" type="pres">
      <dgm:prSet presAssocID="{074B6DF0-E89D-4851-A49A-8476AFA88D14}" presName="Accent" presStyleLbl="node1" presStyleIdx="2" presStyleCnt="3"/>
      <dgm:spPr/>
    </dgm:pt>
    <dgm:pt modelId="{563D4B06-4D1D-498F-9A25-F16F31D3CEB7}" type="pres">
      <dgm:prSet presAssocID="{074B6DF0-E89D-4851-A49A-8476AFA88D14}" presName="ParentBackground1" presStyleCnt="0"/>
      <dgm:spPr/>
    </dgm:pt>
    <dgm:pt modelId="{EFCDFA18-6FE9-47A8-ADCF-4C0603EC7104}" type="pres">
      <dgm:prSet presAssocID="{074B6DF0-E89D-4851-A49A-8476AFA88D14}" presName="ParentBackground" presStyleLbl="fgAcc1" presStyleIdx="2" presStyleCnt="3"/>
      <dgm:spPr/>
    </dgm:pt>
    <dgm:pt modelId="{9CCC2074-AFBC-4F2C-AD75-69FBAE22BD9C}" type="pres">
      <dgm:prSet presAssocID="{074B6DF0-E89D-4851-A49A-8476AFA88D14}" presName="Parent1" presStyleLbl="revTx" presStyleIdx="0" presStyleCnt="0">
        <dgm:presLayoutVars>
          <dgm:chMax val="1"/>
          <dgm:chPref val="1"/>
          <dgm:bulletEnabled val="1"/>
        </dgm:presLayoutVars>
      </dgm:prSet>
      <dgm:spPr/>
    </dgm:pt>
  </dgm:ptLst>
  <dgm:cxnLst>
    <dgm:cxn modelId="{FB26F130-BA4B-40B0-AA46-94A94563BBAE}" type="presOf" srcId="{86428D75-33ED-4651-8879-ECAE17429C2F}" destId="{2F157524-75E9-487F-808F-17272210EFB3}" srcOrd="0" destOrd="0" presId="urn:microsoft.com/office/officeart/2011/layout/CircleProcess"/>
    <dgm:cxn modelId="{FD1D1F6E-AECB-481C-AB65-BC09CCA4C804}" srcId="{86428D75-33ED-4651-8879-ECAE17429C2F}" destId="{C5E183A0-B2D2-490A-9733-1825766D079D}" srcOrd="2" destOrd="0" parTransId="{BD3980A1-4C78-440F-873A-F618DDE978D1}" sibTransId="{72A6E01D-C1E8-4D52-A5F0-D2A72A9B0D2E}"/>
    <dgm:cxn modelId="{CD40B157-FD8D-400F-AC0A-E71E551CB505}" type="presOf" srcId="{074B6DF0-E89D-4851-A49A-8476AFA88D14}" destId="{EFCDFA18-6FE9-47A8-ADCF-4C0603EC7104}" srcOrd="0" destOrd="0" presId="urn:microsoft.com/office/officeart/2011/layout/CircleProcess"/>
    <dgm:cxn modelId="{10471B86-79E8-4E5A-8B92-B41A6069E378}" type="presOf" srcId="{3E18AB39-0A60-4A68-8EE4-352031D37CE5}" destId="{89BF1FB5-A1A6-44B2-B3FF-B583FFE618E2}" srcOrd="1" destOrd="0" presId="urn:microsoft.com/office/officeart/2011/layout/CircleProcess"/>
    <dgm:cxn modelId="{02D19C8A-5CDE-4592-AAC3-22F069D33DB6}" type="presOf" srcId="{074B6DF0-E89D-4851-A49A-8476AFA88D14}" destId="{9CCC2074-AFBC-4F2C-AD75-69FBAE22BD9C}" srcOrd="1" destOrd="0" presId="urn:microsoft.com/office/officeart/2011/layout/CircleProcess"/>
    <dgm:cxn modelId="{8C3EF392-87FA-4413-8276-05FFF159DC9B}" type="presOf" srcId="{C5E183A0-B2D2-490A-9733-1825766D079D}" destId="{2DC19308-7EEE-4DCB-A8C4-AA2CE26AAEDC}" srcOrd="1" destOrd="0" presId="urn:microsoft.com/office/officeart/2011/layout/CircleProcess"/>
    <dgm:cxn modelId="{2126B4A2-DD72-4340-A1C9-89249275FB51}" type="presOf" srcId="{C5E183A0-B2D2-490A-9733-1825766D079D}" destId="{DC3F4B57-71D7-4C04-941C-02896E817B90}" srcOrd="0" destOrd="0" presId="urn:microsoft.com/office/officeart/2011/layout/CircleProcess"/>
    <dgm:cxn modelId="{3BC2F8C1-E10F-4143-9EA9-2D1967B1C2B0}" type="presOf" srcId="{3E18AB39-0A60-4A68-8EE4-352031D37CE5}" destId="{3D11C4A5-79A9-49B1-B678-09CCAB943283}" srcOrd="0" destOrd="0" presId="urn:microsoft.com/office/officeart/2011/layout/CircleProcess"/>
    <dgm:cxn modelId="{F0F0C8D1-0F46-4C77-88C1-E69BD521CFEB}" srcId="{86428D75-33ED-4651-8879-ECAE17429C2F}" destId="{074B6DF0-E89D-4851-A49A-8476AFA88D14}" srcOrd="0" destOrd="0" parTransId="{FCF97ACF-285D-42F4-9547-5C17F40BD30A}" sibTransId="{65CEE0E4-B5A1-471C-922D-8C67596B3757}"/>
    <dgm:cxn modelId="{DEDA8AEF-0BEE-4037-8439-CBD89CCBCBDC}" srcId="{86428D75-33ED-4651-8879-ECAE17429C2F}" destId="{3E18AB39-0A60-4A68-8EE4-352031D37CE5}" srcOrd="1" destOrd="0" parTransId="{1E5425C1-0CC8-4C81-8CFC-9BD326B9F5B6}" sibTransId="{BF81FA40-2012-452E-A2A5-B0B94D85A3CF}"/>
    <dgm:cxn modelId="{C0BCEDC6-87C5-4286-ACB3-28FC85A31410}" type="presParOf" srcId="{2F157524-75E9-487F-808F-17272210EFB3}" destId="{E9A78585-62FE-40FA-AD04-3BE4624E1289}" srcOrd="0" destOrd="0" presId="urn:microsoft.com/office/officeart/2011/layout/CircleProcess"/>
    <dgm:cxn modelId="{097EBF61-D861-4679-8556-78BF2C3E122D}" type="presParOf" srcId="{E9A78585-62FE-40FA-AD04-3BE4624E1289}" destId="{50DBCBBB-5BC4-43C1-9E0A-51E82E1ED6BA}" srcOrd="0" destOrd="0" presId="urn:microsoft.com/office/officeart/2011/layout/CircleProcess"/>
    <dgm:cxn modelId="{38587D9D-FF7B-46CA-B0C6-3572F720036B}" type="presParOf" srcId="{2F157524-75E9-487F-808F-17272210EFB3}" destId="{E542221A-CC7C-403F-A362-0D18975140BC}" srcOrd="1" destOrd="0" presId="urn:microsoft.com/office/officeart/2011/layout/CircleProcess"/>
    <dgm:cxn modelId="{A6AB4225-6C75-4FDC-B045-DB2C6CF411AE}" type="presParOf" srcId="{E542221A-CC7C-403F-A362-0D18975140BC}" destId="{DC3F4B57-71D7-4C04-941C-02896E817B90}" srcOrd="0" destOrd="0" presId="urn:microsoft.com/office/officeart/2011/layout/CircleProcess"/>
    <dgm:cxn modelId="{25D86650-B3CF-4F6B-A23B-B170F0B0C449}" type="presParOf" srcId="{2F157524-75E9-487F-808F-17272210EFB3}" destId="{2DC19308-7EEE-4DCB-A8C4-AA2CE26AAEDC}" srcOrd="2" destOrd="0" presId="urn:microsoft.com/office/officeart/2011/layout/CircleProcess"/>
    <dgm:cxn modelId="{0E126408-03E9-408C-BD9D-99BF9C152899}" type="presParOf" srcId="{2F157524-75E9-487F-808F-17272210EFB3}" destId="{23EC9CB2-57B7-4737-BD81-3D6C2CAB48F8}" srcOrd="3" destOrd="0" presId="urn:microsoft.com/office/officeart/2011/layout/CircleProcess"/>
    <dgm:cxn modelId="{95DA0690-ECA2-45A8-9C0D-9B6650F90779}" type="presParOf" srcId="{23EC9CB2-57B7-4737-BD81-3D6C2CAB48F8}" destId="{ED2630AF-5CC4-4143-9A0A-BEEF377B5A7A}" srcOrd="0" destOrd="0" presId="urn:microsoft.com/office/officeart/2011/layout/CircleProcess"/>
    <dgm:cxn modelId="{3AC8D1B4-AC39-4124-9BE0-2CFE3FB680D7}" type="presParOf" srcId="{2F157524-75E9-487F-808F-17272210EFB3}" destId="{BAF40A93-96B2-4217-A711-EE17A37DBB5A}" srcOrd="4" destOrd="0" presId="urn:microsoft.com/office/officeart/2011/layout/CircleProcess"/>
    <dgm:cxn modelId="{19558BF3-470B-4A2D-8DFA-88176727E79A}" type="presParOf" srcId="{BAF40A93-96B2-4217-A711-EE17A37DBB5A}" destId="{3D11C4A5-79A9-49B1-B678-09CCAB943283}" srcOrd="0" destOrd="0" presId="urn:microsoft.com/office/officeart/2011/layout/CircleProcess"/>
    <dgm:cxn modelId="{CF23D6AA-81B1-4FEE-8209-E4FC6D57E735}" type="presParOf" srcId="{2F157524-75E9-487F-808F-17272210EFB3}" destId="{89BF1FB5-A1A6-44B2-B3FF-B583FFE618E2}" srcOrd="5" destOrd="0" presId="urn:microsoft.com/office/officeart/2011/layout/CircleProcess"/>
    <dgm:cxn modelId="{ED08C5DD-BA66-453D-A50F-605A72CEDB8A}" type="presParOf" srcId="{2F157524-75E9-487F-808F-17272210EFB3}" destId="{78924705-781A-4C97-84A0-4EC496348AD0}" srcOrd="6" destOrd="0" presId="urn:microsoft.com/office/officeart/2011/layout/CircleProcess"/>
    <dgm:cxn modelId="{8C1B943E-9B77-4933-8030-7AE640AD0FF1}" type="presParOf" srcId="{78924705-781A-4C97-84A0-4EC496348AD0}" destId="{89029B1B-D199-41F3-B4F6-7AE396C01043}" srcOrd="0" destOrd="0" presId="urn:microsoft.com/office/officeart/2011/layout/CircleProcess"/>
    <dgm:cxn modelId="{BE776D46-D78F-4AB0-A2D4-769F88368516}" type="presParOf" srcId="{2F157524-75E9-487F-808F-17272210EFB3}" destId="{563D4B06-4D1D-498F-9A25-F16F31D3CEB7}" srcOrd="7" destOrd="0" presId="urn:microsoft.com/office/officeart/2011/layout/CircleProcess"/>
    <dgm:cxn modelId="{6AE8D68E-3938-4DA2-B63E-EAA740E3A786}" type="presParOf" srcId="{563D4B06-4D1D-498F-9A25-F16F31D3CEB7}" destId="{EFCDFA18-6FE9-47A8-ADCF-4C0603EC7104}" srcOrd="0" destOrd="0" presId="urn:microsoft.com/office/officeart/2011/layout/CircleProcess"/>
    <dgm:cxn modelId="{E1636552-A3FD-4D32-A6BA-8927BE54603F}" type="presParOf" srcId="{2F157524-75E9-487F-808F-17272210EFB3}" destId="{9CCC2074-AFBC-4F2C-AD75-69FBAE22BD9C}"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D688C0-9B09-4074-A225-119657626C2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FE42E065-860A-4533-8F12-5490C928907D}">
      <dgm:prSet/>
      <dgm:spPr/>
      <dgm:t>
        <a:bodyPr/>
        <a:lstStyle/>
        <a:p>
          <a:r>
            <a:rPr lang="en-GB" dirty="0"/>
            <a:t>An effective induction process makes staff feel welcome and helps them settle into their role more quickly.</a:t>
          </a:r>
        </a:p>
      </dgm:t>
    </dgm:pt>
    <dgm:pt modelId="{6B04E7CA-56A6-4694-BF11-FAECC6D2BFC1}" type="parTrans" cxnId="{F24C4570-110F-445A-B166-29B13F090DAC}">
      <dgm:prSet/>
      <dgm:spPr/>
      <dgm:t>
        <a:bodyPr/>
        <a:lstStyle/>
        <a:p>
          <a:endParaRPr lang="en-GB"/>
        </a:p>
      </dgm:t>
    </dgm:pt>
    <dgm:pt modelId="{F597E47F-6229-4CE9-9F83-AD5B4CE0E110}" type="sibTrans" cxnId="{F24C4570-110F-445A-B166-29B13F090DAC}">
      <dgm:prSet/>
      <dgm:spPr/>
      <dgm:t>
        <a:bodyPr/>
        <a:lstStyle/>
        <a:p>
          <a:endParaRPr lang="en-GB"/>
        </a:p>
      </dgm:t>
    </dgm:pt>
    <dgm:pt modelId="{2302FEF4-ED7C-4FBC-9054-540F5E41E423}">
      <dgm:prSet/>
      <dgm:spPr/>
      <dgm:t>
        <a:bodyPr/>
        <a:lstStyle/>
        <a:p>
          <a:r>
            <a:rPr lang="en-GB" dirty="0"/>
            <a:t>This Introduction programme is designed to compliment your existing 'local' induction that takes place within your place of work.  </a:t>
          </a:r>
        </a:p>
      </dgm:t>
    </dgm:pt>
    <dgm:pt modelId="{2804C4C1-39BE-46F6-A481-FCF55E8D878E}" type="parTrans" cxnId="{8F17B09F-D595-4D8C-AB9C-B2FA1BAA9EA5}">
      <dgm:prSet/>
      <dgm:spPr/>
      <dgm:t>
        <a:bodyPr/>
        <a:lstStyle/>
        <a:p>
          <a:endParaRPr lang="en-GB"/>
        </a:p>
      </dgm:t>
    </dgm:pt>
    <dgm:pt modelId="{531A31DD-F8AD-4639-96C1-6778A78F37CF}" type="sibTrans" cxnId="{8F17B09F-D595-4D8C-AB9C-B2FA1BAA9EA5}">
      <dgm:prSet/>
      <dgm:spPr/>
      <dgm:t>
        <a:bodyPr/>
        <a:lstStyle/>
        <a:p>
          <a:endParaRPr lang="en-GB"/>
        </a:p>
      </dgm:t>
    </dgm:pt>
    <dgm:pt modelId="{1F6F712A-0C4D-4EA9-B722-E7AC3A6F7380}">
      <dgm:prSet/>
      <dgm:spPr/>
      <dgm:t>
        <a:bodyPr/>
        <a:lstStyle/>
        <a:p>
          <a:r>
            <a:rPr lang="en-GB" dirty="0"/>
            <a:t>It is crucial to ensure that you receive a local induction to help you bond with your team, department and important stakeholders whilst gaining an effective introduction to your own organisation and role. </a:t>
          </a:r>
        </a:p>
      </dgm:t>
    </dgm:pt>
    <dgm:pt modelId="{8342EEB6-0B74-4687-81D5-F2C6DAF703BC}" type="parTrans" cxnId="{39411810-971A-4917-A672-41E3C9689270}">
      <dgm:prSet/>
      <dgm:spPr/>
      <dgm:t>
        <a:bodyPr/>
        <a:lstStyle/>
        <a:p>
          <a:endParaRPr lang="en-GB"/>
        </a:p>
      </dgm:t>
    </dgm:pt>
    <dgm:pt modelId="{847FD1F6-1A7B-41CE-8320-3D9F6D065A7E}" type="sibTrans" cxnId="{39411810-971A-4917-A672-41E3C9689270}">
      <dgm:prSet/>
      <dgm:spPr/>
      <dgm:t>
        <a:bodyPr/>
        <a:lstStyle/>
        <a:p>
          <a:endParaRPr lang="en-GB"/>
        </a:p>
      </dgm:t>
    </dgm:pt>
    <dgm:pt modelId="{A373FB81-24B6-4115-96AA-392E8F11929A}" type="pres">
      <dgm:prSet presAssocID="{94D688C0-9B09-4074-A225-119657626C2A}" presName="linearFlow" presStyleCnt="0">
        <dgm:presLayoutVars>
          <dgm:dir/>
          <dgm:resizeHandles val="exact"/>
        </dgm:presLayoutVars>
      </dgm:prSet>
      <dgm:spPr/>
    </dgm:pt>
    <dgm:pt modelId="{B176EF17-470C-4479-B359-3D4D73F380F2}" type="pres">
      <dgm:prSet presAssocID="{FE42E065-860A-4533-8F12-5490C928907D}" presName="composite" presStyleCnt="0"/>
      <dgm:spPr/>
    </dgm:pt>
    <dgm:pt modelId="{790DD2D9-D410-4FF9-81F9-EFC19149E356}" type="pres">
      <dgm:prSet presAssocID="{FE42E065-860A-4533-8F12-5490C928907D}" presName="imgShp"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or Open outline"/>
        </a:ext>
      </dgm:extLst>
    </dgm:pt>
    <dgm:pt modelId="{B0A57BF3-52D0-45E3-8F21-41D8B1A59633}" type="pres">
      <dgm:prSet presAssocID="{FE42E065-860A-4533-8F12-5490C928907D}" presName="txShp" presStyleLbl="node1" presStyleIdx="0" presStyleCnt="3">
        <dgm:presLayoutVars>
          <dgm:bulletEnabled val="1"/>
        </dgm:presLayoutVars>
      </dgm:prSet>
      <dgm:spPr/>
    </dgm:pt>
    <dgm:pt modelId="{F9566F84-60CF-441E-B04D-3FC87C3106D9}" type="pres">
      <dgm:prSet presAssocID="{F597E47F-6229-4CE9-9F83-AD5B4CE0E110}" presName="spacing" presStyleCnt="0"/>
      <dgm:spPr/>
    </dgm:pt>
    <dgm:pt modelId="{90B906FC-A06E-41F4-930E-2FE226A09B7B}" type="pres">
      <dgm:prSet presAssocID="{2302FEF4-ED7C-4FBC-9054-540F5E41E423}" presName="composite" presStyleCnt="0"/>
      <dgm:spPr/>
    </dgm:pt>
    <dgm:pt modelId="{3881D35A-B52E-4F6A-A7BA-2839C6A349F9}" type="pres">
      <dgm:prSet presAssocID="{2302FEF4-ED7C-4FBC-9054-540F5E41E423}" presName="imgShp"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cument with solid fill"/>
        </a:ext>
      </dgm:extLst>
    </dgm:pt>
    <dgm:pt modelId="{6F9385C1-DBBD-47DC-A81C-158D1CAFBA95}" type="pres">
      <dgm:prSet presAssocID="{2302FEF4-ED7C-4FBC-9054-540F5E41E423}" presName="txShp" presStyleLbl="node1" presStyleIdx="1" presStyleCnt="3">
        <dgm:presLayoutVars>
          <dgm:bulletEnabled val="1"/>
        </dgm:presLayoutVars>
      </dgm:prSet>
      <dgm:spPr/>
    </dgm:pt>
    <dgm:pt modelId="{08F4A013-ABA5-4985-B863-9EA20EE001C8}" type="pres">
      <dgm:prSet presAssocID="{531A31DD-F8AD-4639-96C1-6778A78F37CF}" presName="spacing" presStyleCnt="0"/>
      <dgm:spPr/>
    </dgm:pt>
    <dgm:pt modelId="{0578309B-C03B-450F-97C1-824C3B7B5C65}" type="pres">
      <dgm:prSet presAssocID="{1F6F712A-0C4D-4EA9-B722-E7AC3A6F7380}" presName="composite" presStyleCnt="0"/>
      <dgm:spPr/>
    </dgm:pt>
    <dgm:pt modelId="{328BA4AE-56F9-4D6C-BBB0-65FF9BCEF2E3}" type="pres">
      <dgm:prSet presAssocID="{1F6F712A-0C4D-4EA9-B722-E7AC3A6F7380}" presName="imgShp"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roup outline"/>
        </a:ext>
      </dgm:extLst>
    </dgm:pt>
    <dgm:pt modelId="{408208DB-76CD-48C0-9DCE-55B37DB75B6F}" type="pres">
      <dgm:prSet presAssocID="{1F6F712A-0C4D-4EA9-B722-E7AC3A6F7380}" presName="txShp" presStyleLbl="node1" presStyleIdx="2" presStyleCnt="3">
        <dgm:presLayoutVars>
          <dgm:bulletEnabled val="1"/>
        </dgm:presLayoutVars>
      </dgm:prSet>
      <dgm:spPr/>
    </dgm:pt>
  </dgm:ptLst>
  <dgm:cxnLst>
    <dgm:cxn modelId="{39411810-971A-4917-A672-41E3C9689270}" srcId="{94D688C0-9B09-4074-A225-119657626C2A}" destId="{1F6F712A-0C4D-4EA9-B722-E7AC3A6F7380}" srcOrd="2" destOrd="0" parTransId="{8342EEB6-0B74-4687-81D5-F2C6DAF703BC}" sibTransId="{847FD1F6-1A7B-41CE-8320-3D9F6D065A7E}"/>
    <dgm:cxn modelId="{F8D1C53F-0992-4124-B31E-361847099B82}" type="presOf" srcId="{1F6F712A-0C4D-4EA9-B722-E7AC3A6F7380}" destId="{408208DB-76CD-48C0-9DCE-55B37DB75B6F}" srcOrd="0" destOrd="0" presId="urn:microsoft.com/office/officeart/2005/8/layout/vList3"/>
    <dgm:cxn modelId="{D2B2CE5D-5153-4050-B578-5B0B28B7983B}" type="presOf" srcId="{FE42E065-860A-4533-8F12-5490C928907D}" destId="{B0A57BF3-52D0-45E3-8F21-41D8B1A59633}" srcOrd="0" destOrd="0" presId="urn:microsoft.com/office/officeart/2005/8/layout/vList3"/>
    <dgm:cxn modelId="{5D32D560-566E-4DCA-99B3-885936C5B76C}" type="presOf" srcId="{94D688C0-9B09-4074-A225-119657626C2A}" destId="{A373FB81-24B6-4115-96AA-392E8F11929A}" srcOrd="0" destOrd="0" presId="urn:microsoft.com/office/officeart/2005/8/layout/vList3"/>
    <dgm:cxn modelId="{F24C4570-110F-445A-B166-29B13F090DAC}" srcId="{94D688C0-9B09-4074-A225-119657626C2A}" destId="{FE42E065-860A-4533-8F12-5490C928907D}" srcOrd="0" destOrd="0" parTransId="{6B04E7CA-56A6-4694-BF11-FAECC6D2BFC1}" sibTransId="{F597E47F-6229-4CE9-9F83-AD5B4CE0E110}"/>
    <dgm:cxn modelId="{8F17B09F-D595-4D8C-AB9C-B2FA1BAA9EA5}" srcId="{94D688C0-9B09-4074-A225-119657626C2A}" destId="{2302FEF4-ED7C-4FBC-9054-540F5E41E423}" srcOrd="1" destOrd="0" parTransId="{2804C4C1-39BE-46F6-A481-FCF55E8D878E}" sibTransId="{531A31DD-F8AD-4639-96C1-6778A78F37CF}"/>
    <dgm:cxn modelId="{96E941A6-BA28-4225-8124-38D42A0EFE1A}" type="presOf" srcId="{2302FEF4-ED7C-4FBC-9054-540F5E41E423}" destId="{6F9385C1-DBBD-47DC-A81C-158D1CAFBA95}" srcOrd="0" destOrd="0" presId="urn:microsoft.com/office/officeart/2005/8/layout/vList3"/>
    <dgm:cxn modelId="{DF1D433A-F5C8-4220-BED7-BC7B1EE5893A}" type="presParOf" srcId="{A373FB81-24B6-4115-96AA-392E8F11929A}" destId="{B176EF17-470C-4479-B359-3D4D73F380F2}" srcOrd="0" destOrd="0" presId="urn:microsoft.com/office/officeart/2005/8/layout/vList3"/>
    <dgm:cxn modelId="{8E945835-4FC5-4025-8ABB-A432E6B5169E}" type="presParOf" srcId="{B176EF17-470C-4479-B359-3D4D73F380F2}" destId="{790DD2D9-D410-4FF9-81F9-EFC19149E356}" srcOrd="0" destOrd="0" presId="urn:microsoft.com/office/officeart/2005/8/layout/vList3"/>
    <dgm:cxn modelId="{88DC0DB2-970A-4059-B42C-0B821FB72434}" type="presParOf" srcId="{B176EF17-470C-4479-B359-3D4D73F380F2}" destId="{B0A57BF3-52D0-45E3-8F21-41D8B1A59633}" srcOrd="1" destOrd="0" presId="urn:microsoft.com/office/officeart/2005/8/layout/vList3"/>
    <dgm:cxn modelId="{BC9BA92E-8AB3-4721-82D2-F0E0944629FF}" type="presParOf" srcId="{A373FB81-24B6-4115-96AA-392E8F11929A}" destId="{F9566F84-60CF-441E-B04D-3FC87C3106D9}" srcOrd="1" destOrd="0" presId="urn:microsoft.com/office/officeart/2005/8/layout/vList3"/>
    <dgm:cxn modelId="{A2AC9F03-83B4-41D2-AAB1-197D7A018838}" type="presParOf" srcId="{A373FB81-24B6-4115-96AA-392E8F11929A}" destId="{90B906FC-A06E-41F4-930E-2FE226A09B7B}" srcOrd="2" destOrd="0" presId="urn:microsoft.com/office/officeart/2005/8/layout/vList3"/>
    <dgm:cxn modelId="{18FEA3EC-2F29-4FBB-BC99-AC8480AC6157}" type="presParOf" srcId="{90B906FC-A06E-41F4-930E-2FE226A09B7B}" destId="{3881D35A-B52E-4F6A-A7BA-2839C6A349F9}" srcOrd="0" destOrd="0" presId="urn:microsoft.com/office/officeart/2005/8/layout/vList3"/>
    <dgm:cxn modelId="{7948BC31-E2C8-4C62-8701-92F3B24F9605}" type="presParOf" srcId="{90B906FC-A06E-41F4-930E-2FE226A09B7B}" destId="{6F9385C1-DBBD-47DC-A81C-158D1CAFBA95}" srcOrd="1" destOrd="0" presId="urn:microsoft.com/office/officeart/2005/8/layout/vList3"/>
    <dgm:cxn modelId="{0A53FE0D-1971-44E9-B22D-2477269F15E4}" type="presParOf" srcId="{A373FB81-24B6-4115-96AA-392E8F11929A}" destId="{08F4A013-ABA5-4985-B863-9EA20EE001C8}" srcOrd="3" destOrd="0" presId="urn:microsoft.com/office/officeart/2005/8/layout/vList3"/>
    <dgm:cxn modelId="{997795E7-CBC1-4738-88FF-804D07E90F80}" type="presParOf" srcId="{A373FB81-24B6-4115-96AA-392E8F11929A}" destId="{0578309B-C03B-450F-97C1-824C3B7B5C65}" srcOrd="4" destOrd="0" presId="urn:microsoft.com/office/officeart/2005/8/layout/vList3"/>
    <dgm:cxn modelId="{6BD8C713-7EAA-4FD8-B8CD-7DF4DF291570}" type="presParOf" srcId="{0578309B-C03B-450F-97C1-824C3B7B5C65}" destId="{328BA4AE-56F9-4D6C-BBB0-65FF9BCEF2E3}" srcOrd="0" destOrd="0" presId="urn:microsoft.com/office/officeart/2005/8/layout/vList3"/>
    <dgm:cxn modelId="{D5E5E452-8FD8-4D30-BFD0-5650687D2C1C}" type="presParOf" srcId="{0578309B-C03B-450F-97C1-824C3B7B5C65}" destId="{408208DB-76CD-48C0-9DCE-55B37DB75B6F}"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37141F-3CC8-4305-9488-B3D77BEF90B7}" type="doc">
      <dgm:prSet loTypeId="urn:microsoft.com/office/officeart/2005/8/layout/vList2" loCatId="list" qsTypeId="urn:microsoft.com/office/officeart/2005/8/quickstyle/simple5" qsCatId="simple" csTypeId="urn:microsoft.com/office/officeart/2005/8/colors/accent0_2" csCatId="mainScheme" phldr="1"/>
      <dgm:spPr/>
      <dgm:t>
        <a:bodyPr/>
        <a:lstStyle/>
        <a:p>
          <a:endParaRPr lang="en-GB"/>
        </a:p>
      </dgm:t>
    </dgm:pt>
    <dgm:pt modelId="{31FE2473-1488-4B99-9DBE-0F6856665E78}">
      <dgm:prSet custT="1"/>
      <dgm:spPr/>
      <dgm:t>
        <a:bodyPr/>
        <a:lstStyle/>
        <a:p>
          <a:r>
            <a:rPr lang="en-GB" sz="1200" dirty="0">
              <a:latin typeface="Arial" panose="020B0604020202020204" pitchFamily="34" charset="0"/>
              <a:cs typeface="Arial" panose="020B0604020202020204" pitchFamily="34" charset="0"/>
            </a:rPr>
            <a:t>There are various accessible online learning/training platforms that are available to use.  </a:t>
          </a:r>
        </a:p>
      </dgm:t>
    </dgm:pt>
    <dgm:pt modelId="{7D7863F3-9C24-4667-B65B-A2B75B2451DC}" type="parTrans" cxnId="{4EF2E8FF-3C15-42B9-86C5-DC053B63D8AA}">
      <dgm:prSet/>
      <dgm:spPr/>
      <dgm:t>
        <a:bodyPr/>
        <a:lstStyle/>
        <a:p>
          <a:endParaRPr lang="en-GB"/>
        </a:p>
      </dgm:t>
    </dgm:pt>
    <dgm:pt modelId="{3C44BB1E-EA5C-4DD8-9BA0-74238B3D6CBF}" type="sibTrans" cxnId="{4EF2E8FF-3C15-42B9-86C5-DC053B63D8AA}">
      <dgm:prSet/>
      <dgm:spPr/>
      <dgm:t>
        <a:bodyPr/>
        <a:lstStyle/>
        <a:p>
          <a:endParaRPr lang="en-GB"/>
        </a:p>
      </dgm:t>
    </dgm:pt>
    <dgm:pt modelId="{0452BF62-F096-41B5-B310-CFEA09FA8CF0}">
      <dgm:prSet custT="1"/>
      <dgm:spPr/>
      <dgm:t>
        <a:bodyPr/>
        <a:lstStyle/>
        <a:p>
          <a:r>
            <a:rPr lang="en-GB" sz="1200" dirty="0">
              <a:latin typeface="Arial" panose="020B0604020202020204" pitchFamily="34" charset="0"/>
              <a:cs typeface="Arial" panose="020B0604020202020204" pitchFamily="34" charset="0"/>
            </a:rPr>
            <a:t>They all provide trainers, learners and others with </a:t>
          </a:r>
          <a:r>
            <a:rPr lang="en-GB" sz="1200" b="1" dirty="0">
              <a:latin typeface="Arial" panose="020B0604020202020204" pitchFamily="34" charset="0"/>
              <a:cs typeface="Arial" panose="020B0604020202020204" pitchFamily="34" charset="0"/>
            </a:rPr>
            <a:t>information, tools and resources</a:t>
          </a:r>
          <a:r>
            <a:rPr lang="en-GB" sz="1200" dirty="0">
              <a:latin typeface="Arial" panose="020B0604020202020204" pitchFamily="34" charset="0"/>
              <a:cs typeface="Arial" panose="020B0604020202020204" pitchFamily="34" charset="0"/>
            </a:rPr>
            <a:t> to support and enhance education delivery and management.  </a:t>
          </a:r>
        </a:p>
      </dgm:t>
    </dgm:pt>
    <dgm:pt modelId="{0859F0E6-EA13-49D7-A293-1B062E27B042}" type="parTrans" cxnId="{A8D21A60-966E-493B-9664-AFEF113B9EAF}">
      <dgm:prSet/>
      <dgm:spPr/>
      <dgm:t>
        <a:bodyPr/>
        <a:lstStyle/>
        <a:p>
          <a:endParaRPr lang="en-GB"/>
        </a:p>
      </dgm:t>
    </dgm:pt>
    <dgm:pt modelId="{EEA545B8-D5C9-4227-BEBD-ED23B358BBA8}" type="sibTrans" cxnId="{A8D21A60-966E-493B-9664-AFEF113B9EAF}">
      <dgm:prSet/>
      <dgm:spPr/>
      <dgm:t>
        <a:bodyPr/>
        <a:lstStyle/>
        <a:p>
          <a:endParaRPr lang="en-GB"/>
        </a:p>
      </dgm:t>
    </dgm:pt>
    <dgm:pt modelId="{E805F37F-B70F-4EA0-99B2-255ED2F476E1}">
      <dgm:prSet custT="1"/>
      <dgm:spPr/>
      <dgm:t>
        <a:bodyPr/>
        <a:lstStyle/>
        <a:p>
          <a:r>
            <a:rPr lang="en-GB" sz="1200" dirty="0">
              <a:latin typeface="Arial" panose="020B0604020202020204" pitchFamily="34" charset="0"/>
              <a:cs typeface="Arial" panose="020B0604020202020204" pitchFamily="34" charset="0"/>
            </a:rPr>
            <a:t>Some are </a:t>
          </a:r>
          <a:r>
            <a:rPr lang="en-GB" sz="1200" b="1" dirty="0">
              <a:latin typeface="Arial" panose="020B0604020202020204" pitchFamily="34" charset="0"/>
              <a:cs typeface="Arial" panose="020B0604020202020204" pitchFamily="34" charset="0"/>
            </a:rPr>
            <a:t>free to access</a:t>
          </a:r>
          <a:r>
            <a:rPr lang="en-GB" sz="1200" dirty="0">
              <a:latin typeface="Arial" panose="020B0604020202020204" pitchFamily="34" charset="0"/>
              <a:cs typeface="Arial" panose="020B0604020202020204" pitchFamily="34" charset="0"/>
            </a:rPr>
            <a:t>, whilst others require a </a:t>
          </a:r>
          <a:r>
            <a:rPr lang="en-GB" sz="1200" b="1" dirty="0">
              <a:latin typeface="Arial" panose="020B0604020202020204" pitchFamily="34" charset="0"/>
              <a:cs typeface="Arial" panose="020B0604020202020204" pitchFamily="34" charset="0"/>
            </a:rPr>
            <a:t>subscription</a:t>
          </a:r>
          <a:r>
            <a:rPr lang="en-GB" sz="1200" dirty="0"/>
            <a:t>.  </a:t>
          </a:r>
        </a:p>
      </dgm:t>
    </dgm:pt>
    <dgm:pt modelId="{9AFAD6AA-0BA0-446A-8DE6-9B66B633F3BD}" type="parTrans" cxnId="{3EBE7B92-4C4B-486E-AB3B-9088A6E38D1D}">
      <dgm:prSet/>
      <dgm:spPr/>
      <dgm:t>
        <a:bodyPr/>
        <a:lstStyle/>
        <a:p>
          <a:endParaRPr lang="en-GB"/>
        </a:p>
      </dgm:t>
    </dgm:pt>
    <dgm:pt modelId="{E58D0FCD-28F8-4787-84DC-B11FF6906AF3}" type="sibTrans" cxnId="{3EBE7B92-4C4B-486E-AB3B-9088A6E38D1D}">
      <dgm:prSet/>
      <dgm:spPr/>
      <dgm:t>
        <a:bodyPr/>
        <a:lstStyle/>
        <a:p>
          <a:endParaRPr lang="en-GB"/>
        </a:p>
      </dgm:t>
    </dgm:pt>
    <dgm:pt modelId="{5D932705-15E1-4315-8A3F-0744B33297AE}">
      <dgm:prSet custT="1"/>
      <dgm:spPr/>
      <dgm:t>
        <a:bodyPr/>
        <a:lstStyle/>
        <a:p>
          <a:r>
            <a:rPr lang="en-GB" sz="1200" dirty="0">
              <a:latin typeface="Arial" panose="020B0604020202020204" pitchFamily="34" charset="0"/>
              <a:cs typeface="Arial" panose="020B0604020202020204" pitchFamily="34" charset="0"/>
            </a:rPr>
            <a:t>Some may also be available via your professional regulatory body.  </a:t>
          </a:r>
        </a:p>
      </dgm:t>
    </dgm:pt>
    <dgm:pt modelId="{3AB965D4-7707-42A9-868D-76DF0D3A05C1}" type="parTrans" cxnId="{C0127603-9847-41C6-9C05-3B95B4DB88B8}">
      <dgm:prSet/>
      <dgm:spPr/>
      <dgm:t>
        <a:bodyPr/>
        <a:lstStyle/>
        <a:p>
          <a:endParaRPr lang="en-GB"/>
        </a:p>
      </dgm:t>
    </dgm:pt>
    <dgm:pt modelId="{15C3B676-AB08-4238-987C-13C16E479C28}" type="sibTrans" cxnId="{C0127603-9847-41C6-9C05-3B95B4DB88B8}">
      <dgm:prSet/>
      <dgm:spPr/>
      <dgm:t>
        <a:bodyPr/>
        <a:lstStyle/>
        <a:p>
          <a:endParaRPr lang="en-GB"/>
        </a:p>
      </dgm:t>
    </dgm:pt>
    <dgm:pt modelId="{40A7D980-AB67-44CA-9BC4-4709B1872943}">
      <dgm:prSet custT="1"/>
      <dgm:spPr/>
      <dgm:t>
        <a:bodyPr/>
        <a:lstStyle/>
        <a:p>
          <a:r>
            <a:rPr lang="en-GB" sz="1200" dirty="0">
              <a:latin typeface="Arial" panose="020B0604020202020204" pitchFamily="34" charset="0"/>
              <a:cs typeface="Arial" panose="020B0604020202020204" pitchFamily="34" charset="0"/>
            </a:rPr>
            <a:t>We would encourage you to </a:t>
          </a:r>
          <a:r>
            <a:rPr lang="en-GB" sz="1200" b="1" dirty="0">
              <a:latin typeface="Arial" panose="020B0604020202020204" pitchFamily="34" charset="0"/>
              <a:cs typeface="Arial" panose="020B0604020202020204" pitchFamily="34" charset="0"/>
            </a:rPr>
            <a:t>please check within your employed organisation</a:t>
          </a:r>
          <a:r>
            <a:rPr lang="en-GB" sz="1200" dirty="0">
              <a:latin typeface="Arial" panose="020B0604020202020204" pitchFamily="34" charset="0"/>
              <a:cs typeface="Arial" panose="020B0604020202020204" pitchFamily="34" charset="0"/>
            </a:rPr>
            <a:t> which systems may be specifically available for you to access in your current workspace. </a:t>
          </a:r>
        </a:p>
      </dgm:t>
    </dgm:pt>
    <dgm:pt modelId="{F0C865E1-6FCF-4587-A4B9-A9002879E9B3}" type="parTrans" cxnId="{0D9405C0-E2BC-4750-81FB-F9CD1306B0A6}">
      <dgm:prSet/>
      <dgm:spPr/>
      <dgm:t>
        <a:bodyPr/>
        <a:lstStyle/>
        <a:p>
          <a:endParaRPr lang="en-GB"/>
        </a:p>
      </dgm:t>
    </dgm:pt>
    <dgm:pt modelId="{7955445A-9DA9-429A-B26A-AC09356DC2C0}" type="sibTrans" cxnId="{0D9405C0-E2BC-4750-81FB-F9CD1306B0A6}">
      <dgm:prSet/>
      <dgm:spPr/>
      <dgm:t>
        <a:bodyPr/>
        <a:lstStyle/>
        <a:p>
          <a:endParaRPr lang="en-GB"/>
        </a:p>
      </dgm:t>
    </dgm:pt>
    <dgm:pt modelId="{2C41A59B-785C-4CFC-A49A-086D5B9B5F5A}" type="pres">
      <dgm:prSet presAssocID="{4B37141F-3CC8-4305-9488-B3D77BEF90B7}" presName="linear" presStyleCnt="0">
        <dgm:presLayoutVars>
          <dgm:animLvl val="lvl"/>
          <dgm:resizeHandles val="exact"/>
        </dgm:presLayoutVars>
      </dgm:prSet>
      <dgm:spPr/>
    </dgm:pt>
    <dgm:pt modelId="{FD78D328-FEFD-43A3-9443-B2D90A66A35C}" type="pres">
      <dgm:prSet presAssocID="{31FE2473-1488-4B99-9DBE-0F6856665E78}" presName="parentText" presStyleLbl="node1" presStyleIdx="0" presStyleCnt="5">
        <dgm:presLayoutVars>
          <dgm:chMax val="0"/>
          <dgm:bulletEnabled val="1"/>
        </dgm:presLayoutVars>
      </dgm:prSet>
      <dgm:spPr/>
    </dgm:pt>
    <dgm:pt modelId="{A471D034-7EC5-41D2-B6A6-43275F2C6F26}" type="pres">
      <dgm:prSet presAssocID="{3C44BB1E-EA5C-4DD8-9BA0-74238B3D6CBF}" presName="spacer" presStyleCnt="0"/>
      <dgm:spPr/>
    </dgm:pt>
    <dgm:pt modelId="{DB53979F-E403-4088-A33E-DB7F505FBE69}" type="pres">
      <dgm:prSet presAssocID="{0452BF62-F096-41B5-B310-CFEA09FA8CF0}" presName="parentText" presStyleLbl="node1" presStyleIdx="1" presStyleCnt="5">
        <dgm:presLayoutVars>
          <dgm:chMax val="0"/>
          <dgm:bulletEnabled val="1"/>
        </dgm:presLayoutVars>
      </dgm:prSet>
      <dgm:spPr/>
    </dgm:pt>
    <dgm:pt modelId="{61102C18-52CF-48DE-85A2-7A2BD8097BFF}" type="pres">
      <dgm:prSet presAssocID="{EEA545B8-D5C9-4227-BEBD-ED23B358BBA8}" presName="spacer" presStyleCnt="0"/>
      <dgm:spPr/>
    </dgm:pt>
    <dgm:pt modelId="{DE4DC1A2-4A42-4C13-8FFD-BC0BDC342C6D}" type="pres">
      <dgm:prSet presAssocID="{E805F37F-B70F-4EA0-99B2-255ED2F476E1}" presName="parentText" presStyleLbl="node1" presStyleIdx="2" presStyleCnt="5">
        <dgm:presLayoutVars>
          <dgm:chMax val="0"/>
          <dgm:bulletEnabled val="1"/>
        </dgm:presLayoutVars>
      </dgm:prSet>
      <dgm:spPr/>
    </dgm:pt>
    <dgm:pt modelId="{2CD187C1-5BFC-40F8-AC46-C7097899CCC9}" type="pres">
      <dgm:prSet presAssocID="{E58D0FCD-28F8-4787-84DC-B11FF6906AF3}" presName="spacer" presStyleCnt="0"/>
      <dgm:spPr/>
    </dgm:pt>
    <dgm:pt modelId="{CE0FC668-F089-497C-8AE3-6A2499B6B2CD}" type="pres">
      <dgm:prSet presAssocID="{5D932705-15E1-4315-8A3F-0744B33297AE}" presName="parentText" presStyleLbl="node1" presStyleIdx="3" presStyleCnt="5">
        <dgm:presLayoutVars>
          <dgm:chMax val="0"/>
          <dgm:bulletEnabled val="1"/>
        </dgm:presLayoutVars>
      </dgm:prSet>
      <dgm:spPr/>
    </dgm:pt>
    <dgm:pt modelId="{3CAC1B58-9D89-4932-8792-15AFDB636B08}" type="pres">
      <dgm:prSet presAssocID="{15C3B676-AB08-4238-987C-13C16E479C28}" presName="spacer" presStyleCnt="0"/>
      <dgm:spPr/>
    </dgm:pt>
    <dgm:pt modelId="{EBE0B38F-9CE2-486E-9B2F-F337087CB4C1}" type="pres">
      <dgm:prSet presAssocID="{40A7D980-AB67-44CA-9BC4-4709B1872943}" presName="parentText" presStyleLbl="node1" presStyleIdx="4" presStyleCnt="5">
        <dgm:presLayoutVars>
          <dgm:chMax val="0"/>
          <dgm:bulletEnabled val="1"/>
        </dgm:presLayoutVars>
      </dgm:prSet>
      <dgm:spPr/>
    </dgm:pt>
  </dgm:ptLst>
  <dgm:cxnLst>
    <dgm:cxn modelId="{C0127603-9847-41C6-9C05-3B95B4DB88B8}" srcId="{4B37141F-3CC8-4305-9488-B3D77BEF90B7}" destId="{5D932705-15E1-4315-8A3F-0744B33297AE}" srcOrd="3" destOrd="0" parTransId="{3AB965D4-7707-42A9-868D-76DF0D3A05C1}" sibTransId="{15C3B676-AB08-4238-987C-13C16E479C28}"/>
    <dgm:cxn modelId="{246A2A17-FF99-43B8-836E-9AFEA124BC50}" type="presOf" srcId="{0452BF62-F096-41B5-B310-CFEA09FA8CF0}" destId="{DB53979F-E403-4088-A33E-DB7F505FBE69}" srcOrd="0" destOrd="0" presId="urn:microsoft.com/office/officeart/2005/8/layout/vList2"/>
    <dgm:cxn modelId="{A8D21A60-966E-493B-9664-AFEF113B9EAF}" srcId="{4B37141F-3CC8-4305-9488-B3D77BEF90B7}" destId="{0452BF62-F096-41B5-B310-CFEA09FA8CF0}" srcOrd="1" destOrd="0" parTransId="{0859F0E6-EA13-49D7-A293-1B062E27B042}" sibTransId="{EEA545B8-D5C9-4227-BEBD-ED23B358BBA8}"/>
    <dgm:cxn modelId="{F35F1148-AFEC-401B-AE1D-A226E56E51D7}" type="presOf" srcId="{4B37141F-3CC8-4305-9488-B3D77BEF90B7}" destId="{2C41A59B-785C-4CFC-A49A-086D5B9B5F5A}" srcOrd="0" destOrd="0" presId="urn:microsoft.com/office/officeart/2005/8/layout/vList2"/>
    <dgm:cxn modelId="{3EBE7B92-4C4B-486E-AB3B-9088A6E38D1D}" srcId="{4B37141F-3CC8-4305-9488-B3D77BEF90B7}" destId="{E805F37F-B70F-4EA0-99B2-255ED2F476E1}" srcOrd="2" destOrd="0" parTransId="{9AFAD6AA-0BA0-446A-8DE6-9B66B633F3BD}" sibTransId="{E58D0FCD-28F8-4787-84DC-B11FF6906AF3}"/>
    <dgm:cxn modelId="{73D943AB-E5DC-4936-9677-DDF86E0F2855}" type="presOf" srcId="{40A7D980-AB67-44CA-9BC4-4709B1872943}" destId="{EBE0B38F-9CE2-486E-9B2F-F337087CB4C1}" srcOrd="0" destOrd="0" presId="urn:microsoft.com/office/officeart/2005/8/layout/vList2"/>
    <dgm:cxn modelId="{0D9405C0-E2BC-4750-81FB-F9CD1306B0A6}" srcId="{4B37141F-3CC8-4305-9488-B3D77BEF90B7}" destId="{40A7D980-AB67-44CA-9BC4-4709B1872943}" srcOrd="4" destOrd="0" parTransId="{F0C865E1-6FCF-4587-A4B9-A9002879E9B3}" sibTransId="{7955445A-9DA9-429A-B26A-AC09356DC2C0}"/>
    <dgm:cxn modelId="{D18BB9C0-06AA-41F7-9CB3-037EE5962888}" type="presOf" srcId="{E805F37F-B70F-4EA0-99B2-255ED2F476E1}" destId="{DE4DC1A2-4A42-4C13-8FFD-BC0BDC342C6D}" srcOrd="0" destOrd="0" presId="urn:microsoft.com/office/officeart/2005/8/layout/vList2"/>
    <dgm:cxn modelId="{89E157D8-C2A7-489C-9798-825EA8F8684B}" type="presOf" srcId="{5D932705-15E1-4315-8A3F-0744B33297AE}" destId="{CE0FC668-F089-497C-8AE3-6A2499B6B2CD}" srcOrd="0" destOrd="0" presId="urn:microsoft.com/office/officeart/2005/8/layout/vList2"/>
    <dgm:cxn modelId="{EF248FE1-C8A9-4A2A-A050-1634C5CD6AA6}" type="presOf" srcId="{31FE2473-1488-4B99-9DBE-0F6856665E78}" destId="{FD78D328-FEFD-43A3-9443-B2D90A66A35C}" srcOrd="0" destOrd="0" presId="urn:microsoft.com/office/officeart/2005/8/layout/vList2"/>
    <dgm:cxn modelId="{4EF2E8FF-3C15-42B9-86C5-DC053B63D8AA}" srcId="{4B37141F-3CC8-4305-9488-B3D77BEF90B7}" destId="{31FE2473-1488-4B99-9DBE-0F6856665E78}" srcOrd="0" destOrd="0" parTransId="{7D7863F3-9C24-4667-B65B-A2B75B2451DC}" sibTransId="{3C44BB1E-EA5C-4DD8-9BA0-74238B3D6CBF}"/>
    <dgm:cxn modelId="{463112BE-8F39-4246-BDBF-3A8AB03BBF9F}" type="presParOf" srcId="{2C41A59B-785C-4CFC-A49A-086D5B9B5F5A}" destId="{FD78D328-FEFD-43A3-9443-B2D90A66A35C}" srcOrd="0" destOrd="0" presId="urn:microsoft.com/office/officeart/2005/8/layout/vList2"/>
    <dgm:cxn modelId="{D60C5B76-9F5B-4B42-A405-70C3A8795C37}" type="presParOf" srcId="{2C41A59B-785C-4CFC-A49A-086D5B9B5F5A}" destId="{A471D034-7EC5-41D2-B6A6-43275F2C6F26}" srcOrd="1" destOrd="0" presId="urn:microsoft.com/office/officeart/2005/8/layout/vList2"/>
    <dgm:cxn modelId="{BAE4AB8F-58A8-41BF-98A6-8A27918E9E91}" type="presParOf" srcId="{2C41A59B-785C-4CFC-A49A-086D5B9B5F5A}" destId="{DB53979F-E403-4088-A33E-DB7F505FBE69}" srcOrd="2" destOrd="0" presId="urn:microsoft.com/office/officeart/2005/8/layout/vList2"/>
    <dgm:cxn modelId="{0A1BEF7D-120C-4037-AA3E-59EFF0739A8B}" type="presParOf" srcId="{2C41A59B-785C-4CFC-A49A-086D5B9B5F5A}" destId="{61102C18-52CF-48DE-85A2-7A2BD8097BFF}" srcOrd="3" destOrd="0" presId="urn:microsoft.com/office/officeart/2005/8/layout/vList2"/>
    <dgm:cxn modelId="{1B8FD6B0-02D5-421A-BC6D-38AF10A7DEDE}" type="presParOf" srcId="{2C41A59B-785C-4CFC-A49A-086D5B9B5F5A}" destId="{DE4DC1A2-4A42-4C13-8FFD-BC0BDC342C6D}" srcOrd="4" destOrd="0" presId="urn:microsoft.com/office/officeart/2005/8/layout/vList2"/>
    <dgm:cxn modelId="{6343937B-9BE5-466E-969C-0EB2FA7EE285}" type="presParOf" srcId="{2C41A59B-785C-4CFC-A49A-086D5B9B5F5A}" destId="{2CD187C1-5BFC-40F8-AC46-C7097899CCC9}" srcOrd="5" destOrd="0" presId="urn:microsoft.com/office/officeart/2005/8/layout/vList2"/>
    <dgm:cxn modelId="{0E26CD1A-1112-46AA-AD5E-0E6BEE55D3EE}" type="presParOf" srcId="{2C41A59B-785C-4CFC-A49A-086D5B9B5F5A}" destId="{CE0FC668-F089-497C-8AE3-6A2499B6B2CD}" srcOrd="6" destOrd="0" presId="urn:microsoft.com/office/officeart/2005/8/layout/vList2"/>
    <dgm:cxn modelId="{0F5FA1B0-6D27-4E07-B8C5-2832BE0A2B2D}" type="presParOf" srcId="{2C41A59B-785C-4CFC-A49A-086D5B9B5F5A}" destId="{3CAC1B58-9D89-4932-8792-15AFDB636B08}" srcOrd="7" destOrd="0" presId="urn:microsoft.com/office/officeart/2005/8/layout/vList2"/>
    <dgm:cxn modelId="{6D5B11C6-D3A9-4138-AAFD-7BB63F5771CD}" type="presParOf" srcId="{2C41A59B-785C-4CFC-A49A-086D5B9B5F5A}" destId="{EBE0B38F-9CE2-486E-9B2F-F337087CB4C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B37141F-3CC8-4305-9488-B3D77BEF90B7}" type="doc">
      <dgm:prSet loTypeId="urn:microsoft.com/office/officeart/2005/8/layout/vList4" loCatId="list" qsTypeId="urn:microsoft.com/office/officeart/2005/8/quickstyle/3d1" qsCatId="3D" csTypeId="urn:microsoft.com/office/officeart/2005/8/colors/accent1_2" csCatId="accent1" phldr="1"/>
      <dgm:spPr/>
      <dgm:t>
        <a:bodyPr/>
        <a:lstStyle/>
        <a:p>
          <a:endParaRPr lang="en-GB"/>
        </a:p>
      </dgm:t>
    </dgm:pt>
    <dgm:pt modelId="{F5A31FF6-BEF4-4270-9354-E42B3E2CBB1E}">
      <dgm:prSet/>
      <dgm:spPr/>
      <dgm:t>
        <a:bodyPr/>
        <a:lstStyle/>
        <a:p>
          <a:r>
            <a:rPr lang="en-GB" dirty="0">
              <a:latin typeface="Arial" panose="020B0604020202020204" pitchFamily="34" charset="0"/>
              <a:cs typeface="Arial" panose="020B0604020202020204" pitchFamily="34" charset="0"/>
            </a:rPr>
            <a:t>In September 2020, NHSE launched the Personalised Care Institute.  The PCI institute was set up to:</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set quality standards for training</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support the development of training programmes for the current workforce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support the development of training programmes for the new roles identified within primary care networks</a:t>
          </a:r>
        </a:p>
      </dgm:t>
    </dgm:pt>
    <dgm:pt modelId="{1263113F-BAF1-44E2-87E0-C5F00B7C1116}" type="parTrans" cxnId="{B54DA9A3-6C7A-4C9D-8C74-4E8F871273DE}">
      <dgm:prSet/>
      <dgm:spPr/>
      <dgm:t>
        <a:bodyPr/>
        <a:lstStyle/>
        <a:p>
          <a:endParaRPr lang="en-GB"/>
        </a:p>
      </dgm:t>
    </dgm:pt>
    <dgm:pt modelId="{31547F1A-2BF0-421F-A32F-72990CC0DDF9}" type="sibTrans" cxnId="{B54DA9A3-6C7A-4C9D-8C74-4E8F871273DE}">
      <dgm:prSet/>
      <dgm:spPr/>
      <dgm:t>
        <a:bodyPr/>
        <a:lstStyle/>
        <a:p>
          <a:endParaRPr lang="en-GB"/>
        </a:p>
      </dgm:t>
    </dgm:pt>
    <dgm:pt modelId="{ACD58182-FEC4-4E7D-A207-8BC45EA3076F}">
      <dgm:prSet/>
      <dgm:spPr/>
      <dgm:t>
        <a:bodyPr/>
        <a:lstStyle/>
        <a:p>
          <a:r>
            <a:rPr lang="en-GB" dirty="0">
              <a:latin typeface="Arial" panose="020B0604020202020204" pitchFamily="34" charset="0"/>
              <a:cs typeface="Arial" panose="020B0604020202020204" pitchFamily="34" charset="0"/>
            </a:rPr>
            <a:t>The institute is working closely with royal colleges and key membership organisations to take a coordinated approach to training, signposting to high quality ‘accredited’ training available across England (NHSE, 2024)</a:t>
          </a:r>
        </a:p>
      </dgm:t>
    </dgm:pt>
    <dgm:pt modelId="{6C885563-318D-4A87-AD27-B83890173C7A}" type="parTrans" cxnId="{0244DDF2-EF13-43D9-8CA5-79F6FD64A3D0}">
      <dgm:prSet/>
      <dgm:spPr/>
      <dgm:t>
        <a:bodyPr/>
        <a:lstStyle/>
        <a:p>
          <a:endParaRPr lang="en-GB"/>
        </a:p>
      </dgm:t>
    </dgm:pt>
    <dgm:pt modelId="{B7192CB9-A5A2-4620-A164-AE83C094D625}" type="sibTrans" cxnId="{0244DDF2-EF13-43D9-8CA5-79F6FD64A3D0}">
      <dgm:prSet/>
      <dgm:spPr/>
      <dgm:t>
        <a:bodyPr/>
        <a:lstStyle/>
        <a:p>
          <a:endParaRPr lang="en-GB"/>
        </a:p>
      </dgm:t>
    </dgm:pt>
    <dgm:pt modelId="{6B4C2FA7-5E70-4EC6-B223-A2A0BF9BB6FE}">
      <dgm:prSet/>
      <dgm:spPr/>
      <dgm:t>
        <a:bodyPr/>
        <a:lstStyle/>
        <a:p>
          <a:r>
            <a:rPr lang="en-GB" dirty="0">
              <a:latin typeface="Arial" panose="020B0604020202020204" pitchFamily="34" charset="0"/>
              <a:cs typeface="Arial" panose="020B0604020202020204" pitchFamily="34" charset="0"/>
            </a:rPr>
            <a:t>The PCI is easily accessible is free to use.  </a:t>
          </a:r>
        </a:p>
        <a:p>
          <a:r>
            <a:rPr lang="en-GB" dirty="0">
              <a:latin typeface="Arial" panose="020B0604020202020204" pitchFamily="34" charset="0"/>
              <a:cs typeface="Arial" panose="020B0604020202020204" pitchFamily="34" charset="0"/>
            </a:rPr>
            <a:t>For further information about the Personalised Care Institute please access </a:t>
          </a:r>
          <a:r>
            <a:rPr lang="en-GB" dirty="0">
              <a:solidFill>
                <a:schemeClr val="bg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here</a:t>
          </a:r>
          <a:endParaRPr lang="en-GB" dirty="0">
            <a:solidFill>
              <a:schemeClr val="bg1"/>
            </a:solidFill>
            <a:latin typeface="Arial" panose="020B0604020202020204" pitchFamily="34" charset="0"/>
            <a:cs typeface="Arial" panose="020B0604020202020204" pitchFamily="34" charset="0"/>
          </a:endParaRPr>
        </a:p>
      </dgm:t>
    </dgm:pt>
    <dgm:pt modelId="{E65A0F9F-0865-4B0D-8912-0AE42D0DC4C0}" type="parTrans" cxnId="{AA067B30-FDBD-4558-A4B9-DB3281F211CB}">
      <dgm:prSet/>
      <dgm:spPr/>
      <dgm:t>
        <a:bodyPr/>
        <a:lstStyle/>
        <a:p>
          <a:endParaRPr lang="en-GB"/>
        </a:p>
      </dgm:t>
    </dgm:pt>
    <dgm:pt modelId="{CFA41B85-F0A0-4798-B38E-BB557D48F10B}" type="sibTrans" cxnId="{AA067B30-FDBD-4558-A4B9-DB3281F211CB}">
      <dgm:prSet/>
      <dgm:spPr/>
      <dgm:t>
        <a:bodyPr/>
        <a:lstStyle/>
        <a:p>
          <a:endParaRPr lang="en-GB"/>
        </a:p>
      </dgm:t>
    </dgm:pt>
    <dgm:pt modelId="{89B33D08-E845-4279-AE52-D131D6C32847}">
      <dgm:prSet/>
      <dgm:spPr/>
      <dgm:t>
        <a:bodyPr/>
        <a:lstStyle/>
        <a:p>
          <a:r>
            <a:rPr lang="en-GB" dirty="0">
              <a:latin typeface="Arial" panose="020B0604020202020204" pitchFamily="34" charset="0"/>
              <a:cs typeface="Arial" panose="020B0604020202020204" pitchFamily="34" charset="0"/>
            </a:rPr>
            <a:t>The Personalised care institute offer various learning opportunities including: </a:t>
          </a:r>
        </a:p>
        <a:p>
          <a:r>
            <a:rPr lang="en-GB" dirty="0">
              <a:latin typeface="Arial" panose="020B0604020202020204" pitchFamily="34" charset="0"/>
              <a:cs typeface="Arial" panose="020B0604020202020204" pitchFamily="34" charset="0"/>
            </a:rPr>
            <a:t>- e-learning</a:t>
          </a:r>
        </a:p>
        <a:p>
          <a:r>
            <a:rPr lang="en-GB" dirty="0">
              <a:latin typeface="Arial" panose="020B0604020202020204" pitchFamily="34" charset="0"/>
              <a:cs typeface="Arial" panose="020B0604020202020204" pitchFamily="34" charset="0"/>
            </a:rPr>
            <a:t>- accredited training</a:t>
          </a:r>
        </a:p>
        <a:p>
          <a:r>
            <a:rPr lang="en-GB" dirty="0">
              <a:latin typeface="Arial" panose="020B0604020202020204" pitchFamily="34" charset="0"/>
              <a:cs typeface="Arial" panose="020B0604020202020204" pitchFamily="34" charset="0"/>
            </a:rPr>
            <a:t>- Webinars</a:t>
          </a:r>
        </a:p>
        <a:p>
          <a:r>
            <a:rPr lang="en-GB" dirty="0">
              <a:latin typeface="Arial" panose="020B0604020202020204" pitchFamily="34" charset="0"/>
              <a:cs typeface="Arial" panose="020B0604020202020204" pitchFamily="34" charset="0"/>
            </a:rPr>
            <a:t>- Podcasts</a:t>
          </a:r>
        </a:p>
        <a:p>
          <a:r>
            <a:rPr lang="en-GB" dirty="0">
              <a:latin typeface="Arial" panose="020B0604020202020204" pitchFamily="34" charset="0"/>
              <a:cs typeface="Arial" panose="020B0604020202020204" pitchFamily="34" charset="0"/>
            </a:rPr>
            <a:t>- Virtual patient avatars</a:t>
          </a:r>
        </a:p>
      </dgm:t>
    </dgm:pt>
    <dgm:pt modelId="{2AEF6511-1849-4FD5-9FA1-A79309A30932}" type="parTrans" cxnId="{E49F3AE1-9A5D-4C9B-B2F0-73A56DEEC7B0}">
      <dgm:prSet/>
      <dgm:spPr/>
      <dgm:t>
        <a:bodyPr/>
        <a:lstStyle/>
        <a:p>
          <a:endParaRPr lang="en-GB"/>
        </a:p>
      </dgm:t>
    </dgm:pt>
    <dgm:pt modelId="{309DF8D9-6D20-4729-B8E6-86875FDE953A}" type="sibTrans" cxnId="{E49F3AE1-9A5D-4C9B-B2F0-73A56DEEC7B0}">
      <dgm:prSet/>
      <dgm:spPr/>
      <dgm:t>
        <a:bodyPr/>
        <a:lstStyle/>
        <a:p>
          <a:endParaRPr lang="en-GB"/>
        </a:p>
      </dgm:t>
    </dgm:pt>
    <dgm:pt modelId="{800DEB60-15F6-429C-BAD3-6C584D0D6534}" type="pres">
      <dgm:prSet presAssocID="{4B37141F-3CC8-4305-9488-B3D77BEF90B7}" presName="linear" presStyleCnt="0">
        <dgm:presLayoutVars>
          <dgm:dir/>
          <dgm:resizeHandles val="exact"/>
        </dgm:presLayoutVars>
      </dgm:prSet>
      <dgm:spPr/>
    </dgm:pt>
    <dgm:pt modelId="{9DE8326F-2D3E-4DED-9221-408AB6FABCE0}" type="pres">
      <dgm:prSet presAssocID="{F5A31FF6-BEF4-4270-9354-E42B3E2CBB1E}" presName="comp" presStyleCnt="0"/>
      <dgm:spPr/>
    </dgm:pt>
    <dgm:pt modelId="{00BAF703-A6DE-473F-94F0-FD45B27EDCF4}" type="pres">
      <dgm:prSet presAssocID="{F5A31FF6-BEF4-4270-9354-E42B3E2CBB1E}" presName="box" presStyleLbl="node1" presStyleIdx="0" presStyleCnt="4" custLinFactNeighborY="1114"/>
      <dgm:spPr/>
    </dgm:pt>
    <dgm:pt modelId="{DA8871ED-E991-4E9B-A2CC-C8B1030BAE1A}" type="pres">
      <dgm:prSet presAssocID="{F5A31FF6-BEF4-4270-9354-E42B3E2CBB1E}" presName="img" presStyleLbl="fgImgPlace1" presStyleIdx="0" presStyleCnt="4"/>
      <dgm:spPr>
        <a:blipFill dpi="0" rotWithShape="1">
          <a:blip xmlns:r="http://schemas.openxmlformats.org/officeDocument/2006/relationships" r:embed="rId2">
            <a:extLst>
              <a:ext uri="{96DAC541-7B7A-43D3-8B79-37D633B846F1}">
                <asvg:svgBlip xmlns:asvg="http://schemas.microsoft.com/office/drawing/2016/SVG/main" r:embed="rId3"/>
              </a:ext>
            </a:extLst>
          </a:blip>
          <a:srcRect/>
          <a:stretch>
            <a:fillRect l="22304" r="22304"/>
          </a:stretch>
        </a:blipFill>
      </dgm:spPr>
      <dgm:extLst>
        <a:ext uri="{E40237B7-FDA0-4F09-8148-C483321AD2D9}">
          <dgm14:cNvPr xmlns:dgm14="http://schemas.microsoft.com/office/drawing/2010/diagram" id="0" name="" descr="User outline"/>
        </a:ext>
      </dgm:extLst>
    </dgm:pt>
    <dgm:pt modelId="{EE932834-C018-4CF6-8CAD-DBEAE2FCF7B2}" type="pres">
      <dgm:prSet presAssocID="{F5A31FF6-BEF4-4270-9354-E42B3E2CBB1E}" presName="text" presStyleLbl="node1" presStyleIdx="0" presStyleCnt="4">
        <dgm:presLayoutVars>
          <dgm:bulletEnabled val="1"/>
        </dgm:presLayoutVars>
      </dgm:prSet>
      <dgm:spPr/>
    </dgm:pt>
    <dgm:pt modelId="{1011ECF2-6210-4B10-959B-366EECC586AA}" type="pres">
      <dgm:prSet presAssocID="{31547F1A-2BF0-421F-A32F-72990CC0DDF9}" presName="spacer" presStyleCnt="0"/>
      <dgm:spPr/>
    </dgm:pt>
    <dgm:pt modelId="{C8BCA924-F1DB-4DDC-B871-D925DFAAB5B3}" type="pres">
      <dgm:prSet presAssocID="{ACD58182-FEC4-4E7D-A207-8BC45EA3076F}" presName="comp" presStyleCnt="0"/>
      <dgm:spPr/>
    </dgm:pt>
    <dgm:pt modelId="{0D9D0EB3-9E9B-4D10-8B63-32E57E05F8C1}" type="pres">
      <dgm:prSet presAssocID="{ACD58182-FEC4-4E7D-A207-8BC45EA3076F}" presName="box" presStyleLbl="node1" presStyleIdx="1" presStyleCnt="4"/>
      <dgm:spPr/>
    </dgm:pt>
    <dgm:pt modelId="{7072C316-2A40-42B0-A7C0-5A72222893FC}" type="pres">
      <dgm:prSet presAssocID="{ACD58182-FEC4-4E7D-A207-8BC45EA3076F}" presName="img" presStyleLbl="fgImgPlace1" presStyleIdx="1" presStyleCnt="4"/>
      <dgm:spPr>
        <a:blipFill dpi="0" rotWithShape="1">
          <a:blip xmlns:r="http://schemas.openxmlformats.org/officeDocument/2006/relationships" r:embed="rId4">
            <a:extLst>
              <a:ext uri="{96DAC541-7B7A-43D3-8B79-37D633B846F1}">
                <asvg:svgBlip xmlns:asvg="http://schemas.microsoft.com/office/drawing/2016/SVG/main" r:embed="rId5"/>
              </a:ext>
            </a:extLst>
          </a:blip>
          <a:srcRect/>
          <a:stretch>
            <a:fillRect l="22304" r="22304"/>
          </a:stretch>
        </a:blipFill>
      </dgm:spPr>
      <dgm:extLst>
        <a:ext uri="{E40237B7-FDA0-4F09-8148-C483321AD2D9}">
          <dgm14:cNvPr xmlns:dgm14="http://schemas.microsoft.com/office/drawing/2010/diagram" id="0" name="" descr="Hierarchy outline"/>
        </a:ext>
      </dgm:extLst>
    </dgm:pt>
    <dgm:pt modelId="{C738AFD7-0F66-443C-9D8A-92FCD8E9A592}" type="pres">
      <dgm:prSet presAssocID="{ACD58182-FEC4-4E7D-A207-8BC45EA3076F}" presName="text" presStyleLbl="node1" presStyleIdx="1" presStyleCnt="4">
        <dgm:presLayoutVars>
          <dgm:bulletEnabled val="1"/>
        </dgm:presLayoutVars>
      </dgm:prSet>
      <dgm:spPr/>
    </dgm:pt>
    <dgm:pt modelId="{4AE05C41-C842-4E29-9F71-6EE3310742E0}" type="pres">
      <dgm:prSet presAssocID="{B7192CB9-A5A2-4620-A164-AE83C094D625}" presName="spacer" presStyleCnt="0"/>
      <dgm:spPr/>
    </dgm:pt>
    <dgm:pt modelId="{D03D0508-BBD8-48D5-A024-34E6C372C4EC}" type="pres">
      <dgm:prSet presAssocID="{89B33D08-E845-4279-AE52-D131D6C32847}" presName="comp" presStyleCnt="0"/>
      <dgm:spPr/>
    </dgm:pt>
    <dgm:pt modelId="{175E3A5E-B0A3-484A-8486-71D525F7E062}" type="pres">
      <dgm:prSet presAssocID="{89B33D08-E845-4279-AE52-D131D6C32847}" presName="box" presStyleLbl="node1" presStyleIdx="2" presStyleCnt="4"/>
      <dgm:spPr/>
    </dgm:pt>
    <dgm:pt modelId="{57D85207-EADC-457C-879D-0A9BD393D2AF}" type="pres">
      <dgm:prSet presAssocID="{89B33D08-E845-4279-AE52-D131D6C32847}" presName="img" presStyleLbl="fgImgPlace1" presStyleIdx="2" presStyleCnt="4"/>
      <dgm:spPr>
        <a:blipFill dpi="0" rotWithShape="1">
          <a:blip xmlns:r="http://schemas.openxmlformats.org/officeDocument/2006/relationships" r:embed="rId6">
            <a:extLst>
              <a:ext uri="{96DAC541-7B7A-43D3-8B79-37D633B846F1}">
                <asvg:svgBlip xmlns:asvg="http://schemas.microsoft.com/office/drawing/2016/SVG/main" r:embed="rId7"/>
              </a:ext>
            </a:extLst>
          </a:blip>
          <a:srcRect/>
          <a:stretch>
            <a:fillRect l="22304" r="22304"/>
          </a:stretch>
        </a:blipFill>
      </dgm:spPr>
      <dgm:extLst>
        <a:ext uri="{E40237B7-FDA0-4F09-8148-C483321AD2D9}">
          <dgm14:cNvPr xmlns:dgm14="http://schemas.microsoft.com/office/drawing/2010/diagram" id="0" name="" descr="Programmer male outline"/>
        </a:ext>
      </dgm:extLst>
    </dgm:pt>
    <dgm:pt modelId="{BF8C18BA-7DC5-4F61-9636-B97560081CA9}" type="pres">
      <dgm:prSet presAssocID="{89B33D08-E845-4279-AE52-D131D6C32847}" presName="text" presStyleLbl="node1" presStyleIdx="2" presStyleCnt="4">
        <dgm:presLayoutVars>
          <dgm:bulletEnabled val="1"/>
        </dgm:presLayoutVars>
      </dgm:prSet>
      <dgm:spPr/>
    </dgm:pt>
    <dgm:pt modelId="{6EF939F6-1BF1-4212-A729-8227FCEA8671}" type="pres">
      <dgm:prSet presAssocID="{309DF8D9-6D20-4729-B8E6-86875FDE953A}" presName="spacer" presStyleCnt="0"/>
      <dgm:spPr/>
    </dgm:pt>
    <dgm:pt modelId="{B67388FA-DE06-44C3-8E2F-4E2AE84D1214}" type="pres">
      <dgm:prSet presAssocID="{6B4C2FA7-5E70-4EC6-B223-A2A0BF9BB6FE}" presName="comp" presStyleCnt="0"/>
      <dgm:spPr/>
    </dgm:pt>
    <dgm:pt modelId="{6D006EFA-54F7-42E8-9498-81A4581A38F3}" type="pres">
      <dgm:prSet presAssocID="{6B4C2FA7-5E70-4EC6-B223-A2A0BF9BB6FE}" presName="box" presStyleLbl="node1" presStyleIdx="3" presStyleCnt="4" custLinFactNeighborX="-22994" custLinFactNeighborY="-557"/>
      <dgm:spPr/>
    </dgm:pt>
    <dgm:pt modelId="{8E40679C-3CEA-40D3-B337-D25BC1072CF9}" type="pres">
      <dgm:prSet presAssocID="{6B4C2FA7-5E70-4EC6-B223-A2A0BF9BB6FE}" presName="img" presStyleLbl="fgImgPlace1" presStyleIdx="3" presStyleCnt="4"/>
      <dgm:spPr>
        <a:blipFill dpi="0" rotWithShape="1">
          <a:blip xmlns:r="http://schemas.openxmlformats.org/officeDocument/2006/relationships" r:embed="rId8">
            <a:extLst>
              <a:ext uri="{96DAC541-7B7A-43D3-8B79-37D633B846F1}">
                <asvg:svgBlip xmlns:asvg="http://schemas.microsoft.com/office/drawing/2016/SVG/main" r:embed="rId9"/>
              </a:ext>
            </a:extLst>
          </a:blip>
          <a:srcRect/>
          <a:stretch>
            <a:fillRect l="22304" r="22304"/>
          </a:stretch>
        </a:blipFill>
      </dgm:spPr>
      <dgm:extLst>
        <a:ext uri="{E40237B7-FDA0-4F09-8148-C483321AD2D9}">
          <dgm14:cNvPr xmlns:dgm14="http://schemas.microsoft.com/office/drawing/2010/diagram" id="0" name="" descr="Internet outline"/>
        </a:ext>
      </dgm:extLst>
    </dgm:pt>
    <dgm:pt modelId="{CDD34E3E-0F5C-4B49-85EB-09CACD8A6263}" type="pres">
      <dgm:prSet presAssocID="{6B4C2FA7-5E70-4EC6-B223-A2A0BF9BB6FE}" presName="text" presStyleLbl="node1" presStyleIdx="3" presStyleCnt="4">
        <dgm:presLayoutVars>
          <dgm:bulletEnabled val="1"/>
        </dgm:presLayoutVars>
      </dgm:prSet>
      <dgm:spPr/>
    </dgm:pt>
  </dgm:ptLst>
  <dgm:cxnLst>
    <dgm:cxn modelId="{DF66B105-CBB4-4F63-8886-61091B6B199E}" type="presOf" srcId="{6B4C2FA7-5E70-4EC6-B223-A2A0BF9BB6FE}" destId="{CDD34E3E-0F5C-4B49-85EB-09CACD8A6263}" srcOrd="1" destOrd="0" presId="urn:microsoft.com/office/officeart/2005/8/layout/vList4"/>
    <dgm:cxn modelId="{EDB2F10B-0378-425B-9ED3-15787F013EF7}" type="presOf" srcId="{F5A31FF6-BEF4-4270-9354-E42B3E2CBB1E}" destId="{00BAF703-A6DE-473F-94F0-FD45B27EDCF4}" srcOrd="0" destOrd="0" presId="urn:microsoft.com/office/officeart/2005/8/layout/vList4"/>
    <dgm:cxn modelId="{289A9E12-1501-40CF-8392-F4811F7F4E49}" type="presOf" srcId="{ACD58182-FEC4-4E7D-A207-8BC45EA3076F}" destId="{0D9D0EB3-9E9B-4D10-8B63-32E57E05F8C1}" srcOrd="0" destOrd="0" presId="urn:microsoft.com/office/officeart/2005/8/layout/vList4"/>
    <dgm:cxn modelId="{DC40EA20-1DFC-4C04-BFF9-11D1319A9334}" type="presOf" srcId="{4B37141F-3CC8-4305-9488-B3D77BEF90B7}" destId="{800DEB60-15F6-429C-BAD3-6C584D0D6534}" srcOrd="0" destOrd="0" presId="urn:microsoft.com/office/officeart/2005/8/layout/vList4"/>
    <dgm:cxn modelId="{AA067B30-FDBD-4558-A4B9-DB3281F211CB}" srcId="{4B37141F-3CC8-4305-9488-B3D77BEF90B7}" destId="{6B4C2FA7-5E70-4EC6-B223-A2A0BF9BB6FE}" srcOrd="3" destOrd="0" parTransId="{E65A0F9F-0865-4B0D-8912-0AE42D0DC4C0}" sibTransId="{CFA41B85-F0A0-4798-B38E-BB557D48F10B}"/>
    <dgm:cxn modelId="{2BFA4A63-88D4-43E5-ABFD-35F908335E9B}" type="presOf" srcId="{89B33D08-E845-4279-AE52-D131D6C32847}" destId="{BF8C18BA-7DC5-4F61-9636-B97560081CA9}" srcOrd="1" destOrd="0" presId="urn:microsoft.com/office/officeart/2005/8/layout/vList4"/>
    <dgm:cxn modelId="{54ADD782-94CD-4A74-9F42-AC4744FA2ECF}" type="presOf" srcId="{89B33D08-E845-4279-AE52-D131D6C32847}" destId="{175E3A5E-B0A3-484A-8486-71D525F7E062}" srcOrd="0" destOrd="0" presId="urn:microsoft.com/office/officeart/2005/8/layout/vList4"/>
    <dgm:cxn modelId="{B54DA9A3-6C7A-4C9D-8C74-4E8F871273DE}" srcId="{4B37141F-3CC8-4305-9488-B3D77BEF90B7}" destId="{F5A31FF6-BEF4-4270-9354-E42B3E2CBB1E}" srcOrd="0" destOrd="0" parTransId="{1263113F-BAF1-44E2-87E0-C5F00B7C1116}" sibTransId="{31547F1A-2BF0-421F-A32F-72990CC0DDF9}"/>
    <dgm:cxn modelId="{8141D9C3-BFE0-40F7-A024-B4598D425038}" type="presOf" srcId="{6B4C2FA7-5E70-4EC6-B223-A2A0BF9BB6FE}" destId="{6D006EFA-54F7-42E8-9498-81A4581A38F3}" srcOrd="0" destOrd="0" presId="urn:microsoft.com/office/officeart/2005/8/layout/vList4"/>
    <dgm:cxn modelId="{448BB2C4-85AE-4229-B35E-6EDE6194BA10}" type="presOf" srcId="{F5A31FF6-BEF4-4270-9354-E42B3E2CBB1E}" destId="{EE932834-C018-4CF6-8CAD-DBEAE2FCF7B2}" srcOrd="1" destOrd="0" presId="urn:microsoft.com/office/officeart/2005/8/layout/vList4"/>
    <dgm:cxn modelId="{238BA4DB-36B6-4286-B26F-F5E5F6CB444B}" type="presOf" srcId="{ACD58182-FEC4-4E7D-A207-8BC45EA3076F}" destId="{C738AFD7-0F66-443C-9D8A-92FCD8E9A592}" srcOrd="1" destOrd="0" presId="urn:microsoft.com/office/officeart/2005/8/layout/vList4"/>
    <dgm:cxn modelId="{E49F3AE1-9A5D-4C9B-B2F0-73A56DEEC7B0}" srcId="{4B37141F-3CC8-4305-9488-B3D77BEF90B7}" destId="{89B33D08-E845-4279-AE52-D131D6C32847}" srcOrd="2" destOrd="0" parTransId="{2AEF6511-1849-4FD5-9FA1-A79309A30932}" sibTransId="{309DF8D9-6D20-4729-B8E6-86875FDE953A}"/>
    <dgm:cxn modelId="{0244DDF2-EF13-43D9-8CA5-79F6FD64A3D0}" srcId="{4B37141F-3CC8-4305-9488-B3D77BEF90B7}" destId="{ACD58182-FEC4-4E7D-A207-8BC45EA3076F}" srcOrd="1" destOrd="0" parTransId="{6C885563-318D-4A87-AD27-B83890173C7A}" sibTransId="{B7192CB9-A5A2-4620-A164-AE83C094D625}"/>
    <dgm:cxn modelId="{7FBB7051-A826-4BD4-8830-DC687E053609}" type="presParOf" srcId="{800DEB60-15F6-429C-BAD3-6C584D0D6534}" destId="{9DE8326F-2D3E-4DED-9221-408AB6FABCE0}" srcOrd="0" destOrd="0" presId="urn:microsoft.com/office/officeart/2005/8/layout/vList4"/>
    <dgm:cxn modelId="{0FE14783-18C8-432B-9C1A-73D07F0C47B5}" type="presParOf" srcId="{9DE8326F-2D3E-4DED-9221-408AB6FABCE0}" destId="{00BAF703-A6DE-473F-94F0-FD45B27EDCF4}" srcOrd="0" destOrd="0" presId="urn:microsoft.com/office/officeart/2005/8/layout/vList4"/>
    <dgm:cxn modelId="{03DB651C-FDDF-4225-B686-19A253EFEE17}" type="presParOf" srcId="{9DE8326F-2D3E-4DED-9221-408AB6FABCE0}" destId="{DA8871ED-E991-4E9B-A2CC-C8B1030BAE1A}" srcOrd="1" destOrd="0" presId="urn:microsoft.com/office/officeart/2005/8/layout/vList4"/>
    <dgm:cxn modelId="{7749FC06-9102-4786-832F-2E0071D56FA3}" type="presParOf" srcId="{9DE8326F-2D3E-4DED-9221-408AB6FABCE0}" destId="{EE932834-C018-4CF6-8CAD-DBEAE2FCF7B2}" srcOrd="2" destOrd="0" presId="urn:microsoft.com/office/officeart/2005/8/layout/vList4"/>
    <dgm:cxn modelId="{C78035E4-5D43-4C7B-9EA6-E6B3FABA892C}" type="presParOf" srcId="{800DEB60-15F6-429C-BAD3-6C584D0D6534}" destId="{1011ECF2-6210-4B10-959B-366EECC586AA}" srcOrd="1" destOrd="0" presId="urn:microsoft.com/office/officeart/2005/8/layout/vList4"/>
    <dgm:cxn modelId="{635ACD3D-BA91-465D-9695-88FD903379C2}" type="presParOf" srcId="{800DEB60-15F6-429C-BAD3-6C584D0D6534}" destId="{C8BCA924-F1DB-4DDC-B871-D925DFAAB5B3}" srcOrd="2" destOrd="0" presId="urn:microsoft.com/office/officeart/2005/8/layout/vList4"/>
    <dgm:cxn modelId="{35D50B89-458F-4222-BF6F-B6F2BE3E0D5D}" type="presParOf" srcId="{C8BCA924-F1DB-4DDC-B871-D925DFAAB5B3}" destId="{0D9D0EB3-9E9B-4D10-8B63-32E57E05F8C1}" srcOrd="0" destOrd="0" presId="urn:microsoft.com/office/officeart/2005/8/layout/vList4"/>
    <dgm:cxn modelId="{D2CEDB3A-5235-4308-9058-A3DBB653CB77}" type="presParOf" srcId="{C8BCA924-F1DB-4DDC-B871-D925DFAAB5B3}" destId="{7072C316-2A40-42B0-A7C0-5A72222893FC}" srcOrd="1" destOrd="0" presId="urn:microsoft.com/office/officeart/2005/8/layout/vList4"/>
    <dgm:cxn modelId="{D49EFB89-0994-4ACF-A9C7-5D66998B7358}" type="presParOf" srcId="{C8BCA924-F1DB-4DDC-B871-D925DFAAB5B3}" destId="{C738AFD7-0F66-443C-9D8A-92FCD8E9A592}" srcOrd="2" destOrd="0" presId="urn:microsoft.com/office/officeart/2005/8/layout/vList4"/>
    <dgm:cxn modelId="{6AFBDC68-49B4-447F-966F-8E4B7F8AB935}" type="presParOf" srcId="{800DEB60-15F6-429C-BAD3-6C584D0D6534}" destId="{4AE05C41-C842-4E29-9F71-6EE3310742E0}" srcOrd="3" destOrd="0" presId="urn:microsoft.com/office/officeart/2005/8/layout/vList4"/>
    <dgm:cxn modelId="{A9552415-79C8-49FC-A728-1E23525BF57F}" type="presParOf" srcId="{800DEB60-15F6-429C-BAD3-6C584D0D6534}" destId="{D03D0508-BBD8-48D5-A024-34E6C372C4EC}" srcOrd="4" destOrd="0" presId="urn:microsoft.com/office/officeart/2005/8/layout/vList4"/>
    <dgm:cxn modelId="{4C6186F9-A563-4E16-AF92-14111472069A}" type="presParOf" srcId="{D03D0508-BBD8-48D5-A024-34E6C372C4EC}" destId="{175E3A5E-B0A3-484A-8486-71D525F7E062}" srcOrd="0" destOrd="0" presId="urn:microsoft.com/office/officeart/2005/8/layout/vList4"/>
    <dgm:cxn modelId="{C1215C50-8059-4A6A-A7C9-EA208554DEF0}" type="presParOf" srcId="{D03D0508-BBD8-48D5-A024-34E6C372C4EC}" destId="{57D85207-EADC-457C-879D-0A9BD393D2AF}" srcOrd="1" destOrd="0" presId="urn:microsoft.com/office/officeart/2005/8/layout/vList4"/>
    <dgm:cxn modelId="{7AD7EBA0-FABA-49BB-9F8A-BCAA630A1C50}" type="presParOf" srcId="{D03D0508-BBD8-48D5-A024-34E6C372C4EC}" destId="{BF8C18BA-7DC5-4F61-9636-B97560081CA9}" srcOrd="2" destOrd="0" presId="urn:microsoft.com/office/officeart/2005/8/layout/vList4"/>
    <dgm:cxn modelId="{2570CC87-6AFD-4C3A-AD88-FF7AAD20FE7D}" type="presParOf" srcId="{800DEB60-15F6-429C-BAD3-6C584D0D6534}" destId="{6EF939F6-1BF1-4212-A729-8227FCEA8671}" srcOrd="5" destOrd="0" presId="urn:microsoft.com/office/officeart/2005/8/layout/vList4"/>
    <dgm:cxn modelId="{77F0AFD8-ADAC-48F8-A5AE-082989F1B0B5}" type="presParOf" srcId="{800DEB60-15F6-429C-BAD3-6C584D0D6534}" destId="{B67388FA-DE06-44C3-8E2F-4E2AE84D1214}" srcOrd="6" destOrd="0" presId="urn:microsoft.com/office/officeart/2005/8/layout/vList4"/>
    <dgm:cxn modelId="{E4BCF874-F581-4009-9BF1-F58DF457A53B}" type="presParOf" srcId="{B67388FA-DE06-44C3-8E2F-4E2AE84D1214}" destId="{6D006EFA-54F7-42E8-9498-81A4581A38F3}" srcOrd="0" destOrd="0" presId="urn:microsoft.com/office/officeart/2005/8/layout/vList4"/>
    <dgm:cxn modelId="{21F64356-C55E-4AF8-9CB4-88CAACE6395F}" type="presParOf" srcId="{B67388FA-DE06-44C3-8E2F-4E2AE84D1214}" destId="{8E40679C-3CEA-40D3-B337-D25BC1072CF9}" srcOrd="1" destOrd="0" presId="urn:microsoft.com/office/officeart/2005/8/layout/vList4"/>
    <dgm:cxn modelId="{55D9F784-C09B-416E-98AD-01FD8D2A4763}" type="presParOf" srcId="{B67388FA-DE06-44C3-8E2F-4E2AE84D1214}" destId="{CDD34E3E-0F5C-4B49-85EB-09CACD8A626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638C0D43-391A-4C9D-9BDD-DCBE37DE8A24}"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GB"/>
        </a:p>
      </dgm:t>
    </dgm:pt>
    <dgm:pt modelId="{A0AF30DF-D18A-4C9B-9EEA-C042A811A92F}">
      <dgm:prSet/>
      <dgm:spPr/>
      <dgm:t>
        <a:bodyPr/>
        <a:lstStyle/>
        <a:p>
          <a:pPr algn="ctr"/>
          <a:r>
            <a:rPr lang="en-GB" dirty="0"/>
            <a:t>The NHS provides opportunities for staff to </a:t>
          </a:r>
          <a:r>
            <a:rPr lang="en-GB" b="1" dirty="0"/>
            <a:t>extend their skills </a:t>
          </a:r>
          <a:r>
            <a:rPr lang="en-GB" dirty="0"/>
            <a:t>and take on new responsibilities. </a:t>
          </a:r>
        </a:p>
      </dgm:t>
    </dgm:pt>
    <dgm:pt modelId="{49F823F9-EF72-417F-BA85-4B1FAC644927}" type="parTrans" cxnId="{EE24CEBC-6DCF-4956-B56D-091F8CCC694C}">
      <dgm:prSet/>
      <dgm:spPr/>
      <dgm:t>
        <a:bodyPr/>
        <a:lstStyle/>
        <a:p>
          <a:endParaRPr lang="en-GB"/>
        </a:p>
      </dgm:t>
    </dgm:pt>
    <dgm:pt modelId="{87DCF361-274E-431E-80D3-FE3BF904D1AE}" type="sibTrans" cxnId="{EE24CEBC-6DCF-4956-B56D-091F8CCC694C}">
      <dgm:prSet/>
      <dgm:spPr/>
      <dgm:t>
        <a:bodyPr/>
        <a:lstStyle/>
        <a:p>
          <a:endParaRPr lang="en-GB"/>
        </a:p>
      </dgm:t>
    </dgm:pt>
    <dgm:pt modelId="{D77AFC7F-0846-406B-9FE1-2A33A590F46B}">
      <dgm:prSet/>
      <dgm:spPr/>
      <dgm:t>
        <a:bodyPr/>
        <a:lstStyle/>
        <a:p>
          <a:pPr algn="ctr"/>
          <a:r>
            <a:rPr lang="en-GB" dirty="0"/>
            <a:t>A career in the NHS means you can expect an </a:t>
          </a:r>
          <a:r>
            <a:rPr lang="en-GB" b="1" dirty="0"/>
            <a:t>annual personal development review (appraisal) </a:t>
          </a:r>
          <a:r>
            <a:rPr lang="en-GB" dirty="0"/>
            <a:t>and plan to support your career progression.  It will give you the opportunity to identify any training and development needs with your manager, making it easier to progress through the NHS bands. </a:t>
          </a:r>
        </a:p>
      </dgm:t>
    </dgm:pt>
    <dgm:pt modelId="{9BB90E9B-F70C-497D-9E82-98AEDCD6B3AE}" type="parTrans" cxnId="{EB09152E-16D3-4D8E-BA5D-75048818023B}">
      <dgm:prSet/>
      <dgm:spPr/>
      <dgm:t>
        <a:bodyPr/>
        <a:lstStyle/>
        <a:p>
          <a:endParaRPr lang="en-GB"/>
        </a:p>
      </dgm:t>
    </dgm:pt>
    <dgm:pt modelId="{27C5E7B5-AE15-4955-8207-0AFDA568F70A}" type="sibTrans" cxnId="{EB09152E-16D3-4D8E-BA5D-75048818023B}">
      <dgm:prSet/>
      <dgm:spPr/>
      <dgm:t>
        <a:bodyPr/>
        <a:lstStyle/>
        <a:p>
          <a:endParaRPr lang="en-GB"/>
        </a:p>
      </dgm:t>
    </dgm:pt>
    <dgm:pt modelId="{7427992B-9C4C-4EA9-8E1F-3A7C7E0D5A46}">
      <dgm:prSet/>
      <dgm:spPr/>
      <dgm:t>
        <a:bodyPr/>
        <a:lstStyle/>
        <a:p>
          <a:pPr algn="ctr"/>
          <a:r>
            <a:rPr lang="en-GB" dirty="0"/>
            <a:t>If you work in a role that requires registration with a regulatory body in order to practise, such as nursing, then you'll </a:t>
          </a:r>
          <a:r>
            <a:rPr lang="en-GB" b="1" dirty="0"/>
            <a:t>usually be required to keep your skills and knowledge up to date through CPD</a:t>
          </a:r>
          <a:r>
            <a:rPr lang="en-GB" dirty="0"/>
            <a:t>.</a:t>
          </a:r>
        </a:p>
      </dgm:t>
    </dgm:pt>
    <dgm:pt modelId="{F07E798C-59E5-4774-904C-B93AE6D83D86}" type="parTrans" cxnId="{A31F7D38-0BAB-4D0F-A028-4DA673AA3E05}">
      <dgm:prSet/>
      <dgm:spPr/>
      <dgm:t>
        <a:bodyPr/>
        <a:lstStyle/>
        <a:p>
          <a:endParaRPr lang="en-GB"/>
        </a:p>
      </dgm:t>
    </dgm:pt>
    <dgm:pt modelId="{1403D079-A1AF-4C74-A43D-AC81E3DDDE2B}" type="sibTrans" cxnId="{A31F7D38-0BAB-4D0F-A028-4DA673AA3E05}">
      <dgm:prSet/>
      <dgm:spPr/>
      <dgm:t>
        <a:bodyPr/>
        <a:lstStyle/>
        <a:p>
          <a:endParaRPr lang="en-GB"/>
        </a:p>
      </dgm:t>
    </dgm:pt>
    <dgm:pt modelId="{E50653E0-3E6F-4827-B885-7F36C35510BE}">
      <dgm:prSet/>
      <dgm:spPr/>
      <dgm:t>
        <a:bodyPr/>
        <a:lstStyle/>
        <a:p>
          <a:pPr algn="ctr"/>
          <a:r>
            <a:rPr lang="en-GB" dirty="0"/>
            <a:t>You can find out what the requirements are from the </a:t>
          </a:r>
          <a:r>
            <a:rPr lang="en-GB" b="1" dirty="0"/>
            <a:t>relevant regulatory body responsible for your profession</a:t>
          </a:r>
          <a:r>
            <a:rPr lang="en-GB" dirty="0"/>
            <a:t>.  Professional bodies provide advice, support and opportunities to enable you to maintain your CPD. The Chartered Institute of Personnel and Development has more information about CPD, including tools to help you record your CPD. </a:t>
          </a:r>
        </a:p>
      </dgm:t>
    </dgm:pt>
    <dgm:pt modelId="{BF556058-A6AF-4D0D-9C77-2C186235CCF7}" type="parTrans" cxnId="{9D490626-E88E-409F-87E8-8A9A2E3BB04B}">
      <dgm:prSet/>
      <dgm:spPr/>
      <dgm:t>
        <a:bodyPr/>
        <a:lstStyle/>
        <a:p>
          <a:endParaRPr lang="en-GB"/>
        </a:p>
      </dgm:t>
    </dgm:pt>
    <dgm:pt modelId="{708EA63C-C1DD-458A-A021-AD6FF89503A5}" type="sibTrans" cxnId="{9D490626-E88E-409F-87E8-8A9A2E3BB04B}">
      <dgm:prSet/>
      <dgm:spPr/>
      <dgm:t>
        <a:bodyPr/>
        <a:lstStyle/>
        <a:p>
          <a:endParaRPr lang="en-GB"/>
        </a:p>
      </dgm:t>
    </dgm:pt>
    <dgm:pt modelId="{F7CF4B84-B153-4CA0-B6D3-69BF6FD79A8D}" type="pres">
      <dgm:prSet presAssocID="{638C0D43-391A-4C9D-9BDD-DCBE37DE8A24}" presName="outerComposite" presStyleCnt="0">
        <dgm:presLayoutVars>
          <dgm:chMax val="5"/>
          <dgm:dir/>
          <dgm:resizeHandles val="exact"/>
        </dgm:presLayoutVars>
      </dgm:prSet>
      <dgm:spPr/>
    </dgm:pt>
    <dgm:pt modelId="{808462AD-EE3B-48F8-952E-7AF47C413EDA}" type="pres">
      <dgm:prSet presAssocID="{638C0D43-391A-4C9D-9BDD-DCBE37DE8A24}" presName="dummyMaxCanvas" presStyleCnt="0">
        <dgm:presLayoutVars/>
      </dgm:prSet>
      <dgm:spPr/>
    </dgm:pt>
    <dgm:pt modelId="{8A9EBA0D-E60B-4E43-82BF-0FDB0BD6EA75}" type="pres">
      <dgm:prSet presAssocID="{638C0D43-391A-4C9D-9BDD-DCBE37DE8A24}" presName="FourNodes_1" presStyleLbl="node1" presStyleIdx="0" presStyleCnt="4">
        <dgm:presLayoutVars>
          <dgm:bulletEnabled val="1"/>
        </dgm:presLayoutVars>
      </dgm:prSet>
      <dgm:spPr/>
    </dgm:pt>
    <dgm:pt modelId="{AC7D6ECB-4028-4E88-9907-1C8CE756E67B}" type="pres">
      <dgm:prSet presAssocID="{638C0D43-391A-4C9D-9BDD-DCBE37DE8A24}" presName="FourNodes_2" presStyleLbl="node1" presStyleIdx="1" presStyleCnt="4">
        <dgm:presLayoutVars>
          <dgm:bulletEnabled val="1"/>
        </dgm:presLayoutVars>
      </dgm:prSet>
      <dgm:spPr/>
    </dgm:pt>
    <dgm:pt modelId="{67CD50A3-3FA7-4EB8-B868-D96887D6B9BD}" type="pres">
      <dgm:prSet presAssocID="{638C0D43-391A-4C9D-9BDD-DCBE37DE8A24}" presName="FourNodes_3" presStyleLbl="node1" presStyleIdx="2" presStyleCnt="4">
        <dgm:presLayoutVars>
          <dgm:bulletEnabled val="1"/>
        </dgm:presLayoutVars>
      </dgm:prSet>
      <dgm:spPr/>
    </dgm:pt>
    <dgm:pt modelId="{73577CE7-4DC0-494B-A2BC-091B2E953E3D}" type="pres">
      <dgm:prSet presAssocID="{638C0D43-391A-4C9D-9BDD-DCBE37DE8A24}" presName="FourNodes_4" presStyleLbl="node1" presStyleIdx="3" presStyleCnt="4">
        <dgm:presLayoutVars>
          <dgm:bulletEnabled val="1"/>
        </dgm:presLayoutVars>
      </dgm:prSet>
      <dgm:spPr/>
    </dgm:pt>
    <dgm:pt modelId="{374311B6-C816-4B96-946E-B82CB46898E6}" type="pres">
      <dgm:prSet presAssocID="{638C0D43-391A-4C9D-9BDD-DCBE37DE8A24}" presName="FourConn_1-2" presStyleLbl="fgAccFollowNode1" presStyleIdx="0" presStyleCnt="3">
        <dgm:presLayoutVars>
          <dgm:bulletEnabled val="1"/>
        </dgm:presLayoutVars>
      </dgm:prSet>
      <dgm:spPr/>
    </dgm:pt>
    <dgm:pt modelId="{1A8D8C80-11E2-4746-ACD6-033697469773}" type="pres">
      <dgm:prSet presAssocID="{638C0D43-391A-4C9D-9BDD-DCBE37DE8A24}" presName="FourConn_2-3" presStyleLbl="fgAccFollowNode1" presStyleIdx="1" presStyleCnt="3">
        <dgm:presLayoutVars>
          <dgm:bulletEnabled val="1"/>
        </dgm:presLayoutVars>
      </dgm:prSet>
      <dgm:spPr/>
    </dgm:pt>
    <dgm:pt modelId="{2CDF4E07-B82A-49BE-82E0-71C834262D67}" type="pres">
      <dgm:prSet presAssocID="{638C0D43-391A-4C9D-9BDD-DCBE37DE8A24}" presName="FourConn_3-4" presStyleLbl="fgAccFollowNode1" presStyleIdx="2" presStyleCnt="3">
        <dgm:presLayoutVars>
          <dgm:bulletEnabled val="1"/>
        </dgm:presLayoutVars>
      </dgm:prSet>
      <dgm:spPr/>
    </dgm:pt>
    <dgm:pt modelId="{4EA61943-EDAC-42A8-9148-214F7A8D9BA2}" type="pres">
      <dgm:prSet presAssocID="{638C0D43-391A-4C9D-9BDD-DCBE37DE8A24}" presName="FourNodes_1_text" presStyleLbl="node1" presStyleIdx="3" presStyleCnt="4">
        <dgm:presLayoutVars>
          <dgm:bulletEnabled val="1"/>
        </dgm:presLayoutVars>
      </dgm:prSet>
      <dgm:spPr/>
    </dgm:pt>
    <dgm:pt modelId="{3C696ABD-7378-4CDD-A6C6-D1E860765A54}" type="pres">
      <dgm:prSet presAssocID="{638C0D43-391A-4C9D-9BDD-DCBE37DE8A24}" presName="FourNodes_2_text" presStyleLbl="node1" presStyleIdx="3" presStyleCnt="4">
        <dgm:presLayoutVars>
          <dgm:bulletEnabled val="1"/>
        </dgm:presLayoutVars>
      </dgm:prSet>
      <dgm:spPr/>
    </dgm:pt>
    <dgm:pt modelId="{91DCA4E4-8D05-4EAF-B3E6-C579C09DDDA7}" type="pres">
      <dgm:prSet presAssocID="{638C0D43-391A-4C9D-9BDD-DCBE37DE8A24}" presName="FourNodes_3_text" presStyleLbl="node1" presStyleIdx="3" presStyleCnt="4">
        <dgm:presLayoutVars>
          <dgm:bulletEnabled val="1"/>
        </dgm:presLayoutVars>
      </dgm:prSet>
      <dgm:spPr/>
    </dgm:pt>
    <dgm:pt modelId="{28EF2565-5CE4-4865-9C5D-CA0561A13B25}" type="pres">
      <dgm:prSet presAssocID="{638C0D43-391A-4C9D-9BDD-DCBE37DE8A24}" presName="FourNodes_4_text" presStyleLbl="node1" presStyleIdx="3" presStyleCnt="4">
        <dgm:presLayoutVars>
          <dgm:bulletEnabled val="1"/>
        </dgm:presLayoutVars>
      </dgm:prSet>
      <dgm:spPr/>
    </dgm:pt>
  </dgm:ptLst>
  <dgm:cxnLst>
    <dgm:cxn modelId="{D24E0809-4220-493F-B45C-9182927CC729}" type="presOf" srcId="{E50653E0-3E6F-4827-B885-7F36C35510BE}" destId="{73577CE7-4DC0-494B-A2BC-091B2E953E3D}" srcOrd="0" destOrd="0" presId="urn:microsoft.com/office/officeart/2005/8/layout/vProcess5"/>
    <dgm:cxn modelId="{9D490626-E88E-409F-87E8-8A9A2E3BB04B}" srcId="{638C0D43-391A-4C9D-9BDD-DCBE37DE8A24}" destId="{E50653E0-3E6F-4827-B885-7F36C35510BE}" srcOrd="3" destOrd="0" parTransId="{BF556058-A6AF-4D0D-9C77-2C186235CCF7}" sibTransId="{708EA63C-C1DD-458A-A021-AD6FF89503A5}"/>
    <dgm:cxn modelId="{F2D7902C-5149-4536-87CF-FD110B96618A}" type="presOf" srcId="{87DCF361-274E-431E-80D3-FE3BF904D1AE}" destId="{374311B6-C816-4B96-946E-B82CB46898E6}" srcOrd="0" destOrd="0" presId="urn:microsoft.com/office/officeart/2005/8/layout/vProcess5"/>
    <dgm:cxn modelId="{EB09152E-16D3-4D8E-BA5D-75048818023B}" srcId="{638C0D43-391A-4C9D-9BDD-DCBE37DE8A24}" destId="{D77AFC7F-0846-406B-9FE1-2A33A590F46B}" srcOrd="1" destOrd="0" parTransId="{9BB90E9B-F70C-497D-9E82-98AEDCD6B3AE}" sibTransId="{27C5E7B5-AE15-4955-8207-0AFDA568F70A}"/>
    <dgm:cxn modelId="{58A88E30-DDA5-476C-A978-057E67FD6FB5}" type="presOf" srcId="{1403D079-A1AF-4C74-A43D-AC81E3DDDE2B}" destId="{2CDF4E07-B82A-49BE-82E0-71C834262D67}" srcOrd="0" destOrd="0" presId="urn:microsoft.com/office/officeart/2005/8/layout/vProcess5"/>
    <dgm:cxn modelId="{A31F7D38-0BAB-4D0F-A028-4DA673AA3E05}" srcId="{638C0D43-391A-4C9D-9BDD-DCBE37DE8A24}" destId="{7427992B-9C4C-4EA9-8E1F-3A7C7E0D5A46}" srcOrd="2" destOrd="0" parTransId="{F07E798C-59E5-4774-904C-B93AE6D83D86}" sibTransId="{1403D079-A1AF-4C74-A43D-AC81E3DDDE2B}"/>
    <dgm:cxn modelId="{70BB0A40-5B49-4018-AB7B-2F0AF34D63DB}" type="presOf" srcId="{638C0D43-391A-4C9D-9BDD-DCBE37DE8A24}" destId="{F7CF4B84-B153-4CA0-B6D3-69BF6FD79A8D}" srcOrd="0" destOrd="0" presId="urn:microsoft.com/office/officeart/2005/8/layout/vProcess5"/>
    <dgm:cxn modelId="{B0B42E57-1E85-4CC9-9B4F-6975D3D89C1B}" type="presOf" srcId="{A0AF30DF-D18A-4C9B-9EEA-C042A811A92F}" destId="{4EA61943-EDAC-42A8-9148-214F7A8D9BA2}" srcOrd="1" destOrd="0" presId="urn:microsoft.com/office/officeart/2005/8/layout/vProcess5"/>
    <dgm:cxn modelId="{703E7B79-FB46-4412-91EC-3A649C0AA874}" type="presOf" srcId="{D77AFC7F-0846-406B-9FE1-2A33A590F46B}" destId="{AC7D6ECB-4028-4E88-9907-1C8CE756E67B}" srcOrd="0" destOrd="0" presId="urn:microsoft.com/office/officeart/2005/8/layout/vProcess5"/>
    <dgm:cxn modelId="{FBC15A7C-70F0-4998-B62F-2B2E7F015C3A}" type="presOf" srcId="{A0AF30DF-D18A-4C9B-9EEA-C042A811A92F}" destId="{8A9EBA0D-E60B-4E43-82BF-0FDB0BD6EA75}" srcOrd="0" destOrd="0" presId="urn:microsoft.com/office/officeart/2005/8/layout/vProcess5"/>
    <dgm:cxn modelId="{FB79A688-783B-4682-8C78-560293BFBAB5}" type="presOf" srcId="{27C5E7B5-AE15-4955-8207-0AFDA568F70A}" destId="{1A8D8C80-11E2-4746-ACD6-033697469773}" srcOrd="0" destOrd="0" presId="urn:microsoft.com/office/officeart/2005/8/layout/vProcess5"/>
    <dgm:cxn modelId="{485F5897-CCD9-4476-9420-591227C87EF8}" type="presOf" srcId="{D77AFC7F-0846-406B-9FE1-2A33A590F46B}" destId="{3C696ABD-7378-4CDD-A6C6-D1E860765A54}" srcOrd="1" destOrd="0" presId="urn:microsoft.com/office/officeart/2005/8/layout/vProcess5"/>
    <dgm:cxn modelId="{EE24CEBC-6DCF-4956-B56D-091F8CCC694C}" srcId="{638C0D43-391A-4C9D-9BDD-DCBE37DE8A24}" destId="{A0AF30DF-D18A-4C9B-9EEA-C042A811A92F}" srcOrd="0" destOrd="0" parTransId="{49F823F9-EF72-417F-BA85-4B1FAC644927}" sibTransId="{87DCF361-274E-431E-80D3-FE3BF904D1AE}"/>
    <dgm:cxn modelId="{A69A55E4-0000-4591-805E-6DAFEB9BBEA9}" type="presOf" srcId="{7427992B-9C4C-4EA9-8E1F-3A7C7E0D5A46}" destId="{91DCA4E4-8D05-4EAF-B3E6-C579C09DDDA7}" srcOrd="1" destOrd="0" presId="urn:microsoft.com/office/officeart/2005/8/layout/vProcess5"/>
    <dgm:cxn modelId="{740B84F4-8CC8-489D-98F7-2C8272D085B4}" type="presOf" srcId="{7427992B-9C4C-4EA9-8E1F-3A7C7E0D5A46}" destId="{67CD50A3-3FA7-4EB8-B868-D96887D6B9BD}" srcOrd="0" destOrd="0" presId="urn:microsoft.com/office/officeart/2005/8/layout/vProcess5"/>
    <dgm:cxn modelId="{B8F671FC-F669-499A-92C8-BDBB0DFD86F1}" type="presOf" srcId="{E50653E0-3E6F-4827-B885-7F36C35510BE}" destId="{28EF2565-5CE4-4865-9C5D-CA0561A13B25}" srcOrd="1" destOrd="0" presId="urn:microsoft.com/office/officeart/2005/8/layout/vProcess5"/>
    <dgm:cxn modelId="{7379CAAD-AB4E-444E-B5DE-A759438FDAD4}" type="presParOf" srcId="{F7CF4B84-B153-4CA0-B6D3-69BF6FD79A8D}" destId="{808462AD-EE3B-48F8-952E-7AF47C413EDA}" srcOrd="0" destOrd="0" presId="urn:microsoft.com/office/officeart/2005/8/layout/vProcess5"/>
    <dgm:cxn modelId="{A477C582-B313-4061-9ECA-925B6ADB3049}" type="presParOf" srcId="{F7CF4B84-B153-4CA0-B6D3-69BF6FD79A8D}" destId="{8A9EBA0D-E60B-4E43-82BF-0FDB0BD6EA75}" srcOrd="1" destOrd="0" presId="urn:microsoft.com/office/officeart/2005/8/layout/vProcess5"/>
    <dgm:cxn modelId="{F473EB1F-AF89-499B-B516-45D7E260EE35}" type="presParOf" srcId="{F7CF4B84-B153-4CA0-B6D3-69BF6FD79A8D}" destId="{AC7D6ECB-4028-4E88-9907-1C8CE756E67B}" srcOrd="2" destOrd="0" presId="urn:microsoft.com/office/officeart/2005/8/layout/vProcess5"/>
    <dgm:cxn modelId="{7D638BEB-2E5A-4D88-911B-C88A89BA3A33}" type="presParOf" srcId="{F7CF4B84-B153-4CA0-B6D3-69BF6FD79A8D}" destId="{67CD50A3-3FA7-4EB8-B868-D96887D6B9BD}" srcOrd="3" destOrd="0" presId="urn:microsoft.com/office/officeart/2005/8/layout/vProcess5"/>
    <dgm:cxn modelId="{05C624F5-5E11-4A11-91BF-9480EE804C30}" type="presParOf" srcId="{F7CF4B84-B153-4CA0-B6D3-69BF6FD79A8D}" destId="{73577CE7-4DC0-494B-A2BC-091B2E953E3D}" srcOrd="4" destOrd="0" presId="urn:microsoft.com/office/officeart/2005/8/layout/vProcess5"/>
    <dgm:cxn modelId="{666095B1-0062-4B98-A44A-5C639D4AE40C}" type="presParOf" srcId="{F7CF4B84-B153-4CA0-B6D3-69BF6FD79A8D}" destId="{374311B6-C816-4B96-946E-B82CB46898E6}" srcOrd="5" destOrd="0" presId="urn:microsoft.com/office/officeart/2005/8/layout/vProcess5"/>
    <dgm:cxn modelId="{BFC4171C-4DD8-4B88-A5AA-ADF0CA36C2A0}" type="presParOf" srcId="{F7CF4B84-B153-4CA0-B6D3-69BF6FD79A8D}" destId="{1A8D8C80-11E2-4746-ACD6-033697469773}" srcOrd="6" destOrd="0" presId="urn:microsoft.com/office/officeart/2005/8/layout/vProcess5"/>
    <dgm:cxn modelId="{96BF614A-6B05-4377-A922-047F5DE2E972}" type="presParOf" srcId="{F7CF4B84-B153-4CA0-B6D3-69BF6FD79A8D}" destId="{2CDF4E07-B82A-49BE-82E0-71C834262D67}" srcOrd="7" destOrd="0" presId="urn:microsoft.com/office/officeart/2005/8/layout/vProcess5"/>
    <dgm:cxn modelId="{6535731E-EA9B-46E3-95B2-1B8697B5FE0C}" type="presParOf" srcId="{F7CF4B84-B153-4CA0-B6D3-69BF6FD79A8D}" destId="{4EA61943-EDAC-42A8-9148-214F7A8D9BA2}" srcOrd="8" destOrd="0" presId="urn:microsoft.com/office/officeart/2005/8/layout/vProcess5"/>
    <dgm:cxn modelId="{DFC08F4B-68C3-4C43-8544-8E4237875C01}" type="presParOf" srcId="{F7CF4B84-B153-4CA0-B6D3-69BF6FD79A8D}" destId="{3C696ABD-7378-4CDD-A6C6-D1E860765A54}" srcOrd="9" destOrd="0" presId="urn:microsoft.com/office/officeart/2005/8/layout/vProcess5"/>
    <dgm:cxn modelId="{0CC2DE50-D2CA-47A6-8B02-02CBF295E7A4}" type="presParOf" srcId="{F7CF4B84-B153-4CA0-B6D3-69BF6FD79A8D}" destId="{91DCA4E4-8D05-4EAF-B3E6-C579C09DDDA7}" srcOrd="10" destOrd="0" presId="urn:microsoft.com/office/officeart/2005/8/layout/vProcess5"/>
    <dgm:cxn modelId="{AD949741-4395-4F55-B204-CDFE444B6EB1}" type="presParOf" srcId="{F7CF4B84-B153-4CA0-B6D3-69BF6FD79A8D}" destId="{28EF2565-5CE4-4865-9C5D-CA0561A13B25}"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3F14D1-688E-42C5-AEC3-23A6FF1CD09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BBA5B0A4-28A9-4F93-9992-2B6A6892022D}">
      <dgm:prSet custT="1"/>
      <dgm:spPr/>
      <dgm:t>
        <a:bodyPr/>
        <a:lstStyle/>
        <a:p>
          <a:pPr algn="l"/>
          <a:r>
            <a:rPr lang="en-GB" sz="1050" b="1" dirty="0">
              <a:latin typeface="Arial" panose="020B0604020202020204" pitchFamily="34" charset="0"/>
              <a:cs typeface="Arial" panose="020B0604020202020204" pitchFamily="34" charset="0"/>
            </a:rPr>
            <a:t>Clinic/practice supervision:</a:t>
          </a:r>
        </a:p>
        <a:p>
          <a:pPr algn="l"/>
          <a:r>
            <a:rPr lang="en-GB" sz="1050" dirty="0">
              <a:latin typeface="Arial" panose="020B0604020202020204" pitchFamily="34" charset="0"/>
              <a:cs typeface="Arial" panose="020B0604020202020204" pitchFamily="34" charset="0"/>
            </a:rPr>
            <a:t>Day-to-day support provided by a named/duty senior/more experienced clinician for issues arising in the practice</a:t>
          </a:r>
        </a:p>
      </dgm:t>
    </dgm:pt>
    <dgm:pt modelId="{0DFBDC39-C167-4640-978B-D6B23F7997AF}" type="parTrans" cxnId="{C692754C-4C09-4A49-A781-CF646181623E}">
      <dgm:prSet/>
      <dgm:spPr/>
      <dgm:t>
        <a:bodyPr/>
        <a:lstStyle/>
        <a:p>
          <a:endParaRPr lang="en-GB"/>
        </a:p>
      </dgm:t>
    </dgm:pt>
    <dgm:pt modelId="{FF339E1C-FE4D-44FE-8E4C-697A785EFFC0}" type="sibTrans" cxnId="{C692754C-4C09-4A49-A781-CF646181623E}">
      <dgm:prSet/>
      <dgm:spPr/>
      <dgm:t>
        <a:bodyPr/>
        <a:lstStyle/>
        <a:p>
          <a:endParaRPr lang="en-GB"/>
        </a:p>
      </dgm:t>
    </dgm:pt>
    <dgm:pt modelId="{ABE36F09-E3E5-455B-941C-FC321050E440}">
      <dgm:prSet custT="1"/>
      <dgm:spPr/>
      <dgm:t>
        <a:bodyPr/>
        <a:lstStyle/>
        <a:p>
          <a:pPr algn="l"/>
          <a:r>
            <a:rPr lang="en-GB" sz="1050" b="1" dirty="0">
              <a:latin typeface="Arial" panose="020B0604020202020204" pitchFamily="34" charset="0"/>
              <a:cs typeface="Arial" panose="020B0604020202020204" pitchFamily="34" charset="0"/>
            </a:rPr>
            <a:t>Educational supervision:</a:t>
          </a:r>
        </a:p>
        <a:p>
          <a:pPr algn="l"/>
          <a:r>
            <a:rPr lang="en-GB" sz="1050" dirty="0">
              <a:latin typeface="Arial" panose="020B0604020202020204" pitchFamily="34" charset="0"/>
              <a:cs typeface="Arial" panose="020B0604020202020204" pitchFamily="34" charset="0"/>
            </a:rPr>
            <a:t>Supports learning and enables learners to achieve proficiency.</a:t>
          </a:r>
        </a:p>
      </dgm:t>
    </dgm:pt>
    <dgm:pt modelId="{0A0EA8D7-B251-4234-8A1A-F81340EF501D}" type="parTrans" cxnId="{B479DDAF-0BB7-4EF6-9ED0-694175ABA238}">
      <dgm:prSet/>
      <dgm:spPr/>
      <dgm:t>
        <a:bodyPr/>
        <a:lstStyle/>
        <a:p>
          <a:endParaRPr lang="en-GB"/>
        </a:p>
      </dgm:t>
    </dgm:pt>
    <dgm:pt modelId="{AA7A9804-A16F-4D7C-93A5-F113FEC2CC21}" type="sibTrans" cxnId="{B479DDAF-0BB7-4EF6-9ED0-694175ABA238}">
      <dgm:prSet/>
      <dgm:spPr/>
      <dgm:t>
        <a:bodyPr/>
        <a:lstStyle/>
        <a:p>
          <a:endParaRPr lang="en-GB"/>
        </a:p>
      </dgm:t>
    </dgm:pt>
    <dgm:pt modelId="{9BB322ED-DED0-439E-B643-C509BCADA954}">
      <dgm:prSet custT="1"/>
      <dgm:spPr/>
      <dgm:t>
        <a:bodyPr/>
        <a:lstStyle/>
        <a:p>
          <a:pPr algn="l"/>
          <a:endParaRPr lang="en-GB" sz="1050" b="1" dirty="0">
            <a:latin typeface="Arial" panose="020B0604020202020204" pitchFamily="34" charset="0"/>
            <a:cs typeface="Arial" panose="020B0604020202020204" pitchFamily="34" charset="0"/>
          </a:endParaRPr>
        </a:p>
        <a:p>
          <a:pPr algn="l"/>
          <a:r>
            <a:rPr lang="en-GB" sz="1050" b="1" dirty="0">
              <a:latin typeface="Arial" panose="020B0604020202020204" pitchFamily="34" charset="0"/>
              <a:cs typeface="Arial" panose="020B0604020202020204" pitchFamily="34" charset="0"/>
            </a:rPr>
            <a:t>Clinical/professional supervision:</a:t>
          </a:r>
        </a:p>
        <a:p>
          <a:pPr algn="l"/>
          <a:r>
            <a:rPr lang="en-GB" sz="1050" dirty="0">
              <a:latin typeface="Arial" panose="020B0604020202020204" pitchFamily="34" charset="0"/>
              <a:cs typeface="Arial" panose="020B0604020202020204" pitchFamily="34" charset="0"/>
            </a:rPr>
            <a:t>Regular support from a named senior/experienced clinician/practitioner to promote high clinical standards and develop professional expertise.</a:t>
          </a:r>
        </a:p>
      </dgm:t>
    </dgm:pt>
    <dgm:pt modelId="{7229E75A-3618-4CBE-A6D5-524EF273E0FB}" type="parTrans" cxnId="{01BAED46-26CA-4BCA-B5D1-2B7859384F86}">
      <dgm:prSet/>
      <dgm:spPr/>
      <dgm:t>
        <a:bodyPr/>
        <a:lstStyle/>
        <a:p>
          <a:endParaRPr lang="en-GB"/>
        </a:p>
      </dgm:t>
    </dgm:pt>
    <dgm:pt modelId="{E6167798-B9A2-4204-BBD9-17E8901E43F8}" type="sibTrans" cxnId="{01BAED46-26CA-4BCA-B5D1-2B7859384F86}">
      <dgm:prSet/>
      <dgm:spPr/>
      <dgm:t>
        <a:bodyPr/>
        <a:lstStyle/>
        <a:p>
          <a:endParaRPr lang="en-GB"/>
        </a:p>
      </dgm:t>
    </dgm:pt>
    <dgm:pt modelId="{7F9F8961-7F2C-46C9-ABE8-B20D182F1A3C}">
      <dgm:prSet custT="1"/>
      <dgm:spPr/>
      <dgm:t>
        <a:bodyPr/>
        <a:lstStyle/>
        <a:p>
          <a:pPr algn="l"/>
          <a:endParaRPr lang="en-GB" sz="900" dirty="0"/>
        </a:p>
      </dgm:t>
    </dgm:pt>
    <dgm:pt modelId="{7D21E7E5-5061-4260-8648-FBA2BE834DCD}" type="parTrans" cxnId="{CF96DA75-3FB7-4443-92C7-0A54654516BC}">
      <dgm:prSet/>
      <dgm:spPr/>
      <dgm:t>
        <a:bodyPr/>
        <a:lstStyle/>
        <a:p>
          <a:endParaRPr lang="en-GB"/>
        </a:p>
      </dgm:t>
    </dgm:pt>
    <dgm:pt modelId="{6E651DFE-F233-455D-B70C-B5D5860C4055}" type="sibTrans" cxnId="{CF96DA75-3FB7-4443-92C7-0A54654516BC}">
      <dgm:prSet/>
      <dgm:spPr/>
      <dgm:t>
        <a:bodyPr/>
        <a:lstStyle/>
        <a:p>
          <a:endParaRPr lang="en-GB"/>
        </a:p>
      </dgm:t>
    </dgm:pt>
    <dgm:pt modelId="{A6F3AD00-A464-47CC-A313-4CCA7AACB6D2}" type="pres">
      <dgm:prSet presAssocID="{A63F14D1-688E-42C5-AEC3-23A6FF1CD09A}" presName="linearFlow" presStyleCnt="0">
        <dgm:presLayoutVars>
          <dgm:dir/>
          <dgm:resizeHandles val="exact"/>
        </dgm:presLayoutVars>
      </dgm:prSet>
      <dgm:spPr/>
    </dgm:pt>
    <dgm:pt modelId="{6DB8190C-EE45-48FE-BCCA-5F5A8D179413}" type="pres">
      <dgm:prSet presAssocID="{BBA5B0A4-28A9-4F93-9992-2B6A6892022D}" presName="composite" presStyleCnt="0"/>
      <dgm:spPr/>
    </dgm:pt>
    <dgm:pt modelId="{B564724C-D0EC-4A1A-9745-B37965F99AC4}" type="pres">
      <dgm:prSet presAssocID="{BBA5B0A4-28A9-4F93-9992-2B6A6892022D}" presName="imgShp" presStyleLbl="fgImgPlace1" presStyleIdx="0" presStyleCnt="3"/>
      <dgm:spPr>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ome outline"/>
        </a:ext>
      </dgm:extLst>
    </dgm:pt>
    <dgm:pt modelId="{B49015CB-B928-4C98-9A1C-44B32102BDAB}" type="pres">
      <dgm:prSet presAssocID="{BBA5B0A4-28A9-4F93-9992-2B6A6892022D}" presName="txShp" presStyleLbl="node1" presStyleIdx="0" presStyleCnt="3">
        <dgm:presLayoutVars>
          <dgm:bulletEnabled val="1"/>
        </dgm:presLayoutVars>
      </dgm:prSet>
      <dgm:spPr/>
    </dgm:pt>
    <dgm:pt modelId="{A0C1BC2F-779D-4C59-94B8-EB6878CC38BC}" type="pres">
      <dgm:prSet presAssocID="{FF339E1C-FE4D-44FE-8E4C-697A785EFFC0}" presName="spacing" presStyleCnt="0"/>
      <dgm:spPr/>
    </dgm:pt>
    <dgm:pt modelId="{6EC6DD9D-B793-451B-935E-6D4A145D5083}" type="pres">
      <dgm:prSet presAssocID="{9BB322ED-DED0-439E-B643-C509BCADA954}" presName="composite" presStyleCnt="0"/>
      <dgm:spPr/>
    </dgm:pt>
    <dgm:pt modelId="{702A615A-6711-4887-9C96-7A383D13C3AC}" type="pres">
      <dgm:prSet presAssocID="{9BB322ED-DED0-439E-B643-C509BCADA954}" presName="imgShp" presStyleLbl="fgImgPlace1" presStyleIdx="1" presStyleCnt="3"/>
      <dgm:spPr>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ctor female outline"/>
        </a:ext>
      </dgm:extLst>
    </dgm:pt>
    <dgm:pt modelId="{0DAA521A-8712-4A10-AAC1-AB651B085051}" type="pres">
      <dgm:prSet presAssocID="{9BB322ED-DED0-439E-B643-C509BCADA954}" presName="txShp" presStyleLbl="node1" presStyleIdx="1" presStyleCnt="3">
        <dgm:presLayoutVars>
          <dgm:bulletEnabled val="1"/>
        </dgm:presLayoutVars>
      </dgm:prSet>
      <dgm:spPr/>
    </dgm:pt>
    <dgm:pt modelId="{435D9B22-4E2C-49C8-BE8B-53ACB2B83038}" type="pres">
      <dgm:prSet presAssocID="{E6167798-B9A2-4204-BBD9-17E8901E43F8}" presName="spacing" presStyleCnt="0"/>
      <dgm:spPr/>
    </dgm:pt>
    <dgm:pt modelId="{25638F4C-E77B-400F-827E-01FC53EADD4D}" type="pres">
      <dgm:prSet presAssocID="{ABE36F09-E3E5-455B-941C-FC321050E440}" presName="composite" presStyleCnt="0"/>
      <dgm:spPr/>
    </dgm:pt>
    <dgm:pt modelId="{D89D01CF-19A1-4590-BA33-F75252A35124}" type="pres">
      <dgm:prSet presAssocID="{ABE36F09-E3E5-455B-941C-FC321050E440}" presName="imgShp" presStyleLbl="fgImgPlace1" presStyleIdx="2" presStyleCnt="3"/>
      <dgm:spPr>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Open book outline"/>
        </a:ext>
      </dgm:extLst>
    </dgm:pt>
    <dgm:pt modelId="{FE27CF96-0C75-41ED-B543-48D22849F566}" type="pres">
      <dgm:prSet presAssocID="{ABE36F09-E3E5-455B-941C-FC321050E440}" presName="txShp" presStyleLbl="node1" presStyleIdx="2" presStyleCnt="3">
        <dgm:presLayoutVars>
          <dgm:bulletEnabled val="1"/>
        </dgm:presLayoutVars>
      </dgm:prSet>
      <dgm:spPr/>
    </dgm:pt>
  </dgm:ptLst>
  <dgm:cxnLst>
    <dgm:cxn modelId="{6EE2EC37-6E02-447E-AF13-363247FE6F42}" type="presOf" srcId="{7F9F8961-7F2C-46C9-ABE8-B20D182F1A3C}" destId="{0DAA521A-8712-4A10-AAC1-AB651B085051}" srcOrd="0" destOrd="1" presId="urn:microsoft.com/office/officeart/2005/8/layout/vList3"/>
    <dgm:cxn modelId="{01BAED46-26CA-4BCA-B5D1-2B7859384F86}" srcId="{A63F14D1-688E-42C5-AEC3-23A6FF1CD09A}" destId="{9BB322ED-DED0-439E-B643-C509BCADA954}" srcOrd="1" destOrd="0" parTransId="{7229E75A-3618-4CBE-A6D5-524EF273E0FB}" sibTransId="{E6167798-B9A2-4204-BBD9-17E8901E43F8}"/>
    <dgm:cxn modelId="{3B4E126A-8099-4D3E-9018-A791B0A59E1D}" type="presOf" srcId="{9BB322ED-DED0-439E-B643-C509BCADA954}" destId="{0DAA521A-8712-4A10-AAC1-AB651B085051}" srcOrd="0" destOrd="0" presId="urn:microsoft.com/office/officeart/2005/8/layout/vList3"/>
    <dgm:cxn modelId="{C692754C-4C09-4A49-A781-CF646181623E}" srcId="{A63F14D1-688E-42C5-AEC3-23A6FF1CD09A}" destId="{BBA5B0A4-28A9-4F93-9992-2B6A6892022D}" srcOrd="0" destOrd="0" parTransId="{0DFBDC39-C167-4640-978B-D6B23F7997AF}" sibTransId="{FF339E1C-FE4D-44FE-8E4C-697A785EFFC0}"/>
    <dgm:cxn modelId="{8622B273-F13D-43AE-9D0B-32E008703F82}" type="presOf" srcId="{BBA5B0A4-28A9-4F93-9992-2B6A6892022D}" destId="{B49015CB-B928-4C98-9A1C-44B32102BDAB}" srcOrd="0" destOrd="0" presId="urn:microsoft.com/office/officeart/2005/8/layout/vList3"/>
    <dgm:cxn modelId="{CF96DA75-3FB7-4443-92C7-0A54654516BC}" srcId="{9BB322ED-DED0-439E-B643-C509BCADA954}" destId="{7F9F8961-7F2C-46C9-ABE8-B20D182F1A3C}" srcOrd="0" destOrd="0" parTransId="{7D21E7E5-5061-4260-8648-FBA2BE834DCD}" sibTransId="{6E651DFE-F233-455D-B70C-B5D5860C4055}"/>
    <dgm:cxn modelId="{B479DDAF-0BB7-4EF6-9ED0-694175ABA238}" srcId="{A63F14D1-688E-42C5-AEC3-23A6FF1CD09A}" destId="{ABE36F09-E3E5-455B-941C-FC321050E440}" srcOrd="2" destOrd="0" parTransId="{0A0EA8D7-B251-4234-8A1A-F81340EF501D}" sibTransId="{AA7A9804-A16F-4D7C-93A5-F113FEC2CC21}"/>
    <dgm:cxn modelId="{DD4862C5-A3BD-4BB9-BBB1-3924723C3864}" type="presOf" srcId="{A63F14D1-688E-42C5-AEC3-23A6FF1CD09A}" destId="{A6F3AD00-A464-47CC-A313-4CCA7AACB6D2}" srcOrd="0" destOrd="0" presId="urn:microsoft.com/office/officeart/2005/8/layout/vList3"/>
    <dgm:cxn modelId="{2B1066FB-1672-4108-9254-7D87D0AF1326}" type="presOf" srcId="{ABE36F09-E3E5-455B-941C-FC321050E440}" destId="{FE27CF96-0C75-41ED-B543-48D22849F566}" srcOrd="0" destOrd="0" presId="urn:microsoft.com/office/officeart/2005/8/layout/vList3"/>
    <dgm:cxn modelId="{375BD6FF-06C9-4841-8196-87CE06B87B03}" type="presParOf" srcId="{A6F3AD00-A464-47CC-A313-4CCA7AACB6D2}" destId="{6DB8190C-EE45-48FE-BCCA-5F5A8D179413}" srcOrd="0" destOrd="0" presId="urn:microsoft.com/office/officeart/2005/8/layout/vList3"/>
    <dgm:cxn modelId="{0451C5E5-17E0-4A26-97FE-97F124B3916B}" type="presParOf" srcId="{6DB8190C-EE45-48FE-BCCA-5F5A8D179413}" destId="{B564724C-D0EC-4A1A-9745-B37965F99AC4}" srcOrd="0" destOrd="0" presId="urn:microsoft.com/office/officeart/2005/8/layout/vList3"/>
    <dgm:cxn modelId="{2A5A2403-7446-4000-822A-774EB2963A33}" type="presParOf" srcId="{6DB8190C-EE45-48FE-BCCA-5F5A8D179413}" destId="{B49015CB-B928-4C98-9A1C-44B32102BDAB}" srcOrd="1" destOrd="0" presId="urn:microsoft.com/office/officeart/2005/8/layout/vList3"/>
    <dgm:cxn modelId="{3CADE07F-3693-4403-AA82-7470D76693E8}" type="presParOf" srcId="{A6F3AD00-A464-47CC-A313-4CCA7AACB6D2}" destId="{A0C1BC2F-779D-4C59-94B8-EB6878CC38BC}" srcOrd="1" destOrd="0" presId="urn:microsoft.com/office/officeart/2005/8/layout/vList3"/>
    <dgm:cxn modelId="{36C90117-8824-4DDD-A8BC-F1EFBD91ED3E}" type="presParOf" srcId="{A6F3AD00-A464-47CC-A313-4CCA7AACB6D2}" destId="{6EC6DD9D-B793-451B-935E-6D4A145D5083}" srcOrd="2" destOrd="0" presId="urn:microsoft.com/office/officeart/2005/8/layout/vList3"/>
    <dgm:cxn modelId="{4AB312A2-9E8C-4F02-89C7-95F3BA2BCD15}" type="presParOf" srcId="{6EC6DD9D-B793-451B-935E-6D4A145D5083}" destId="{702A615A-6711-4887-9C96-7A383D13C3AC}" srcOrd="0" destOrd="0" presId="urn:microsoft.com/office/officeart/2005/8/layout/vList3"/>
    <dgm:cxn modelId="{3B3B38F5-85F5-4647-B015-3D9CFFA2A650}" type="presParOf" srcId="{6EC6DD9D-B793-451B-935E-6D4A145D5083}" destId="{0DAA521A-8712-4A10-AAC1-AB651B085051}" srcOrd="1" destOrd="0" presId="urn:microsoft.com/office/officeart/2005/8/layout/vList3"/>
    <dgm:cxn modelId="{FAD289CC-B525-44A8-8813-EB7014382A55}" type="presParOf" srcId="{A6F3AD00-A464-47CC-A313-4CCA7AACB6D2}" destId="{435D9B22-4E2C-49C8-BE8B-53ACB2B83038}" srcOrd="3" destOrd="0" presId="urn:microsoft.com/office/officeart/2005/8/layout/vList3"/>
    <dgm:cxn modelId="{B1997343-A52D-4116-97B3-E82269A4532F}" type="presParOf" srcId="{A6F3AD00-A464-47CC-A313-4CCA7AACB6D2}" destId="{25638F4C-E77B-400F-827E-01FC53EADD4D}" srcOrd="4" destOrd="0" presId="urn:microsoft.com/office/officeart/2005/8/layout/vList3"/>
    <dgm:cxn modelId="{573CD4EF-23FA-4182-9EA5-7EE1DC1E6B3A}" type="presParOf" srcId="{25638F4C-E77B-400F-827E-01FC53EADD4D}" destId="{D89D01CF-19A1-4590-BA33-F75252A35124}" srcOrd="0" destOrd="0" presId="urn:microsoft.com/office/officeart/2005/8/layout/vList3"/>
    <dgm:cxn modelId="{502353A1-1272-4A5C-9EF0-91B83AFA7FE4}" type="presParOf" srcId="{25638F4C-E77B-400F-827E-01FC53EADD4D}" destId="{FE27CF96-0C75-41ED-B543-48D22849F566}"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BCBBB-5BC4-43C1-9E0A-51E82E1ED6BA}">
      <dsp:nvSpPr>
        <dsp:cNvPr id="0" name=""/>
        <dsp:cNvSpPr/>
      </dsp:nvSpPr>
      <dsp:spPr>
        <a:xfrm>
          <a:off x="6594379" y="827932"/>
          <a:ext cx="2193171" cy="219357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F4B57-71D7-4C04-941C-02896E817B90}">
      <dsp:nvSpPr>
        <dsp:cNvPr id="0" name=""/>
        <dsp:cNvSpPr/>
      </dsp:nvSpPr>
      <dsp:spPr>
        <a:xfrm>
          <a:off x="6667199" y="901064"/>
          <a:ext cx="2047531" cy="204731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0" i="0" kern="1200" dirty="0"/>
            <a:t>They have access to a range of information, resources, apps and contacts within </a:t>
          </a:r>
          <a:r>
            <a:rPr lang="en-GB" sz="1100" b="1" i="0" kern="1200" dirty="0"/>
            <a:t>national and local networks who can offer practical guidance, support and advice </a:t>
          </a:r>
          <a:endParaRPr lang="en-GB" sz="1100" b="1" kern="1200" dirty="0"/>
        </a:p>
      </dsp:txBody>
      <dsp:txXfrm>
        <a:off x="6959908" y="1193592"/>
        <a:ext cx="1462114" cy="1462256"/>
      </dsp:txXfrm>
    </dsp:sp>
    <dsp:sp modelId="{ED2630AF-5CC4-4143-9A0A-BEEF377B5A7A}">
      <dsp:nvSpPr>
        <dsp:cNvPr id="0" name=""/>
        <dsp:cNvSpPr/>
      </dsp:nvSpPr>
      <dsp:spPr>
        <a:xfrm rot="2700000">
          <a:off x="4330315" y="830583"/>
          <a:ext cx="2187889" cy="2187889"/>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11C4A5-79A9-49B1-B678-09CCAB943283}">
      <dsp:nvSpPr>
        <dsp:cNvPr id="0" name=""/>
        <dsp:cNvSpPr/>
      </dsp:nvSpPr>
      <dsp:spPr>
        <a:xfrm>
          <a:off x="4400494" y="901064"/>
          <a:ext cx="2047531" cy="204731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0" i="0" kern="1200" dirty="0"/>
            <a:t>Training Hubs bring together </a:t>
          </a:r>
          <a:r>
            <a:rPr lang="en-GB" sz="1100" b="1" i="0" kern="1200" dirty="0"/>
            <a:t>education and training resources </a:t>
          </a:r>
          <a:r>
            <a:rPr lang="en-GB" sz="1100" b="0" i="0" kern="1200" dirty="0"/>
            <a:t>from NHS organisations, community providers as well as local authorities. </a:t>
          </a:r>
          <a:endParaRPr lang="en-GB" sz="1100" kern="1200" dirty="0"/>
        </a:p>
      </dsp:txBody>
      <dsp:txXfrm>
        <a:off x="4693202" y="1193592"/>
        <a:ext cx="1462114" cy="1462256"/>
      </dsp:txXfrm>
    </dsp:sp>
    <dsp:sp modelId="{89029B1B-D199-41F3-B4F6-7AE396C01043}">
      <dsp:nvSpPr>
        <dsp:cNvPr id="0" name=""/>
        <dsp:cNvSpPr/>
      </dsp:nvSpPr>
      <dsp:spPr>
        <a:xfrm rot="2700000">
          <a:off x="2063609" y="830583"/>
          <a:ext cx="2187889" cy="2187889"/>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CDFA18-6FE9-47A8-ADCF-4C0603EC7104}">
      <dsp:nvSpPr>
        <dsp:cNvPr id="0" name=""/>
        <dsp:cNvSpPr/>
      </dsp:nvSpPr>
      <dsp:spPr>
        <a:xfrm>
          <a:off x="2133788" y="901064"/>
          <a:ext cx="2047531" cy="2047313"/>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0" i="0" kern="1200" dirty="0"/>
            <a:t>Think of Training Hubs as your ‘go to’ place for any </a:t>
          </a:r>
          <a:r>
            <a:rPr lang="en-GB" sz="1100" b="1" i="0" kern="1200" dirty="0"/>
            <a:t>information about primary care workforce, education and development </a:t>
          </a:r>
          <a:endParaRPr lang="en-GB" sz="1100" b="1" kern="1200" dirty="0"/>
        </a:p>
      </dsp:txBody>
      <dsp:txXfrm>
        <a:off x="2426496" y="1193592"/>
        <a:ext cx="1462114" cy="1462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57BF3-52D0-45E3-8F21-41D8B1A59633}">
      <dsp:nvSpPr>
        <dsp:cNvPr id="0" name=""/>
        <dsp:cNvSpPr/>
      </dsp:nvSpPr>
      <dsp:spPr>
        <a:xfrm rot="10800000">
          <a:off x="1621803" y="799"/>
          <a:ext cx="5333333" cy="111378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146"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An effective induction process makes staff feel welcome and helps them settle into their role more quickly.</a:t>
          </a:r>
        </a:p>
      </dsp:txBody>
      <dsp:txXfrm rot="10800000">
        <a:off x="1900248" y="799"/>
        <a:ext cx="5054888" cy="1113780"/>
      </dsp:txXfrm>
    </dsp:sp>
    <dsp:sp modelId="{790DD2D9-D410-4FF9-81F9-EFC19149E356}">
      <dsp:nvSpPr>
        <dsp:cNvPr id="0" name=""/>
        <dsp:cNvSpPr/>
      </dsp:nvSpPr>
      <dsp:spPr>
        <a:xfrm>
          <a:off x="1064913" y="799"/>
          <a:ext cx="1113780" cy="111378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9385C1-DBBD-47DC-A81C-158D1CAFBA95}">
      <dsp:nvSpPr>
        <dsp:cNvPr id="0" name=""/>
        <dsp:cNvSpPr/>
      </dsp:nvSpPr>
      <dsp:spPr>
        <a:xfrm rot="10800000">
          <a:off x="1621803" y="1447051"/>
          <a:ext cx="5333333" cy="111378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146"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t>This Introduction programme is designed to compliment your existing 'local' induction that takes place within your place of work.  </a:t>
          </a:r>
        </a:p>
      </dsp:txBody>
      <dsp:txXfrm rot="10800000">
        <a:off x="1900248" y="1447051"/>
        <a:ext cx="5054888" cy="1113780"/>
      </dsp:txXfrm>
    </dsp:sp>
    <dsp:sp modelId="{3881D35A-B52E-4F6A-A7BA-2839C6A349F9}">
      <dsp:nvSpPr>
        <dsp:cNvPr id="0" name=""/>
        <dsp:cNvSpPr/>
      </dsp:nvSpPr>
      <dsp:spPr>
        <a:xfrm>
          <a:off x="1064913" y="1447051"/>
          <a:ext cx="1113780" cy="1113780"/>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8208DB-76CD-48C0-9DCE-55B37DB75B6F}">
      <dsp:nvSpPr>
        <dsp:cNvPr id="0" name=""/>
        <dsp:cNvSpPr/>
      </dsp:nvSpPr>
      <dsp:spPr>
        <a:xfrm rot="10800000">
          <a:off x="1621803" y="2893304"/>
          <a:ext cx="5333333" cy="111378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146"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It is crucial to ensure that you receive a local induction to help you bond with your team, department and important stakeholders whilst gaining an effective introduction to your own organisation and role. </a:t>
          </a:r>
        </a:p>
      </dsp:txBody>
      <dsp:txXfrm rot="10800000">
        <a:off x="1900248" y="2893304"/>
        <a:ext cx="5054888" cy="1113780"/>
      </dsp:txXfrm>
    </dsp:sp>
    <dsp:sp modelId="{328BA4AE-56F9-4D6C-BBB0-65FF9BCEF2E3}">
      <dsp:nvSpPr>
        <dsp:cNvPr id="0" name=""/>
        <dsp:cNvSpPr/>
      </dsp:nvSpPr>
      <dsp:spPr>
        <a:xfrm>
          <a:off x="1064913" y="2893304"/>
          <a:ext cx="1113780" cy="1113780"/>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8D328-FEFD-43A3-9443-B2D90A66A35C}">
      <dsp:nvSpPr>
        <dsp:cNvPr id="0" name=""/>
        <dsp:cNvSpPr/>
      </dsp:nvSpPr>
      <dsp:spPr>
        <a:xfrm>
          <a:off x="0" y="33907"/>
          <a:ext cx="5186680" cy="8611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There are various accessible online learning/training platforms that are available to use.  </a:t>
          </a:r>
        </a:p>
      </dsp:txBody>
      <dsp:txXfrm>
        <a:off x="42036" y="75943"/>
        <a:ext cx="5102608" cy="777048"/>
      </dsp:txXfrm>
    </dsp:sp>
    <dsp:sp modelId="{DB53979F-E403-4088-A33E-DB7F505FBE69}">
      <dsp:nvSpPr>
        <dsp:cNvPr id="0" name=""/>
        <dsp:cNvSpPr/>
      </dsp:nvSpPr>
      <dsp:spPr>
        <a:xfrm>
          <a:off x="0" y="1027507"/>
          <a:ext cx="5186680" cy="8611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They all provide trainers, learners and others with </a:t>
          </a:r>
          <a:r>
            <a:rPr lang="en-GB" sz="1200" b="1" kern="1200" dirty="0">
              <a:latin typeface="Arial" panose="020B0604020202020204" pitchFamily="34" charset="0"/>
              <a:cs typeface="Arial" panose="020B0604020202020204" pitchFamily="34" charset="0"/>
            </a:rPr>
            <a:t>information, tools and resources</a:t>
          </a:r>
          <a:r>
            <a:rPr lang="en-GB" sz="1200" kern="1200" dirty="0">
              <a:latin typeface="Arial" panose="020B0604020202020204" pitchFamily="34" charset="0"/>
              <a:cs typeface="Arial" panose="020B0604020202020204" pitchFamily="34" charset="0"/>
            </a:rPr>
            <a:t> to support and enhance education delivery and management.  </a:t>
          </a:r>
        </a:p>
      </dsp:txBody>
      <dsp:txXfrm>
        <a:off x="42036" y="1069543"/>
        <a:ext cx="5102608" cy="777048"/>
      </dsp:txXfrm>
    </dsp:sp>
    <dsp:sp modelId="{DE4DC1A2-4A42-4C13-8FFD-BC0BDC342C6D}">
      <dsp:nvSpPr>
        <dsp:cNvPr id="0" name=""/>
        <dsp:cNvSpPr/>
      </dsp:nvSpPr>
      <dsp:spPr>
        <a:xfrm>
          <a:off x="0" y="2021107"/>
          <a:ext cx="5186680" cy="8611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Some are </a:t>
          </a:r>
          <a:r>
            <a:rPr lang="en-GB" sz="1200" b="1" kern="1200" dirty="0">
              <a:latin typeface="Arial" panose="020B0604020202020204" pitchFamily="34" charset="0"/>
              <a:cs typeface="Arial" panose="020B0604020202020204" pitchFamily="34" charset="0"/>
            </a:rPr>
            <a:t>free to access</a:t>
          </a:r>
          <a:r>
            <a:rPr lang="en-GB" sz="1200" kern="1200" dirty="0">
              <a:latin typeface="Arial" panose="020B0604020202020204" pitchFamily="34" charset="0"/>
              <a:cs typeface="Arial" panose="020B0604020202020204" pitchFamily="34" charset="0"/>
            </a:rPr>
            <a:t>, whilst others require a </a:t>
          </a:r>
          <a:r>
            <a:rPr lang="en-GB" sz="1200" b="1" kern="1200" dirty="0">
              <a:latin typeface="Arial" panose="020B0604020202020204" pitchFamily="34" charset="0"/>
              <a:cs typeface="Arial" panose="020B0604020202020204" pitchFamily="34" charset="0"/>
            </a:rPr>
            <a:t>subscription</a:t>
          </a:r>
          <a:r>
            <a:rPr lang="en-GB" sz="1200" kern="1200" dirty="0"/>
            <a:t>.  </a:t>
          </a:r>
        </a:p>
      </dsp:txBody>
      <dsp:txXfrm>
        <a:off x="42036" y="2063143"/>
        <a:ext cx="5102608" cy="777048"/>
      </dsp:txXfrm>
    </dsp:sp>
    <dsp:sp modelId="{CE0FC668-F089-497C-8AE3-6A2499B6B2CD}">
      <dsp:nvSpPr>
        <dsp:cNvPr id="0" name=""/>
        <dsp:cNvSpPr/>
      </dsp:nvSpPr>
      <dsp:spPr>
        <a:xfrm>
          <a:off x="0" y="3014707"/>
          <a:ext cx="5186680" cy="8611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Some may also be available via your professional regulatory body.  </a:t>
          </a:r>
        </a:p>
      </dsp:txBody>
      <dsp:txXfrm>
        <a:off x="42036" y="3056743"/>
        <a:ext cx="5102608" cy="777048"/>
      </dsp:txXfrm>
    </dsp:sp>
    <dsp:sp modelId="{EBE0B38F-9CE2-486E-9B2F-F337087CB4C1}">
      <dsp:nvSpPr>
        <dsp:cNvPr id="0" name=""/>
        <dsp:cNvSpPr/>
      </dsp:nvSpPr>
      <dsp:spPr>
        <a:xfrm>
          <a:off x="0" y="4008307"/>
          <a:ext cx="5186680" cy="8611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We would encourage you to </a:t>
          </a:r>
          <a:r>
            <a:rPr lang="en-GB" sz="1200" b="1" kern="1200" dirty="0">
              <a:latin typeface="Arial" panose="020B0604020202020204" pitchFamily="34" charset="0"/>
              <a:cs typeface="Arial" panose="020B0604020202020204" pitchFamily="34" charset="0"/>
            </a:rPr>
            <a:t>please check within your employed organisation</a:t>
          </a:r>
          <a:r>
            <a:rPr lang="en-GB" sz="1200" kern="1200" dirty="0">
              <a:latin typeface="Arial" panose="020B0604020202020204" pitchFamily="34" charset="0"/>
              <a:cs typeface="Arial" panose="020B0604020202020204" pitchFamily="34" charset="0"/>
            </a:rPr>
            <a:t> which systems may be specifically available for you to access in your current workspace. </a:t>
          </a:r>
        </a:p>
      </dsp:txBody>
      <dsp:txXfrm>
        <a:off x="42036" y="4050343"/>
        <a:ext cx="5102608" cy="777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AF703-A6DE-473F-94F0-FD45B27EDCF4}">
      <dsp:nvSpPr>
        <dsp:cNvPr id="0" name=""/>
        <dsp:cNvSpPr/>
      </dsp:nvSpPr>
      <dsp:spPr>
        <a:xfrm>
          <a:off x="0" y="12695"/>
          <a:ext cx="8229600" cy="113964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In September 2020, NHSE launched the Personalised Care Institute.  The PCI institute was set up to:</a:t>
          </a:r>
        </a:p>
        <a:p>
          <a:pPr marL="0" lvl="0" indent="0" algn="l" defTabSz="444500">
            <a:lnSpc>
              <a:spcPct val="90000"/>
            </a:lnSpc>
            <a:spcBef>
              <a:spcPct val="0"/>
            </a:spcBef>
            <a:spcAft>
              <a:spcPct val="35000"/>
            </a:spcAft>
            <a:buNone/>
          </a:pPr>
          <a:endParaRPr lang="en-GB"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 set quality standards for training</a:t>
          </a:r>
          <a:br>
            <a:rPr lang="en-GB" sz="1000" kern="1200" dirty="0">
              <a:latin typeface="Arial" panose="020B0604020202020204" pitchFamily="34" charset="0"/>
              <a:cs typeface="Arial" panose="020B0604020202020204" pitchFamily="34" charset="0"/>
            </a:rPr>
          </a:br>
          <a:r>
            <a:rPr lang="en-GB" sz="1000" kern="1200" dirty="0">
              <a:latin typeface="Arial" panose="020B0604020202020204" pitchFamily="34" charset="0"/>
              <a:cs typeface="Arial" panose="020B0604020202020204" pitchFamily="34" charset="0"/>
            </a:rPr>
            <a:t>- support the development of training programmes for the current workforce </a:t>
          </a:r>
          <a:br>
            <a:rPr lang="en-GB" sz="1000" kern="1200" dirty="0">
              <a:latin typeface="Arial" panose="020B0604020202020204" pitchFamily="34" charset="0"/>
              <a:cs typeface="Arial" panose="020B0604020202020204" pitchFamily="34" charset="0"/>
            </a:rPr>
          </a:br>
          <a:r>
            <a:rPr lang="en-GB" sz="1000" kern="1200" dirty="0">
              <a:latin typeface="Arial" panose="020B0604020202020204" pitchFamily="34" charset="0"/>
              <a:cs typeface="Arial" panose="020B0604020202020204" pitchFamily="34" charset="0"/>
            </a:rPr>
            <a:t>- support the development of training programmes for the new roles identified within primary care networks</a:t>
          </a:r>
        </a:p>
      </dsp:txBody>
      <dsp:txXfrm>
        <a:off x="1759884" y="12695"/>
        <a:ext cx="6469715" cy="1139642"/>
      </dsp:txXfrm>
    </dsp:sp>
    <dsp:sp modelId="{DA8871ED-E991-4E9B-A2CC-C8B1030BAE1A}">
      <dsp:nvSpPr>
        <dsp:cNvPr id="0" name=""/>
        <dsp:cNvSpPr/>
      </dsp:nvSpPr>
      <dsp:spPr>
        <a:xfrm>
          <a:off x="113964" y="113964"/>
          <a:ext cx="1645920" cy="911713"/>
        </a:xfrm>
        <a:prstGeom prst="roundRect">
          <a:avLst>
            <a:gd name="adj" fmla="val 10000"/>
          </a:avLst>
        </a:prstGeom>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22304" r="22304"/>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D9D0EB3-9E9B-4D10-8B63-32E57E05F8C1}">
      <dsp:nvSpPr>
        <dsp:cNvPr id="0" name=""/>
        <dsp:cNvSpPr/>
      </dsp:nvSpPr>
      <dsp:spPr>
        <a:xfrm>
          <a:off x="0" y="1253606"/>
          <a:ext cx="8229600" cy="113964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The institute is working closely with royal colleges and key membership organisations to take a coordinated approach to training, signposting to high quality ‘accredited’ training available across England (NHSE, 2024)</a:t>
          </a:r>
        </a:p>
      </dsp:txBody>
      <dsp:txXfrm>
        <a:off x="1759884" y="1253606"/>
        <a:ext cx="6469715" cy="1139642"/>
      </dsp:txXfrm>
    </dsp:sp>
    <dsp:sp modelId="{7072C316-2A40-42B0-A7C0-5A72222893FC}">
      <dsp:nvSpPr>
        <dsp:cNvPr id="0" name=""/>
        <dsp:cNvSpPr/>
      </dsp:nvSpPr>
      <dsp:spPr>
        <a:xfrm>
          <a:off x="113964" y="1367570"/>
          <a:ext cx="1645920" cy="911713"/>
        </a:xfrm>
        <a:prstGeom prst="roundRect">
          <a:avLst>
            <a:gd name="adj" fmla="val 10000"/>
          </a:avLst>
        </a:prstGeom>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l="22304" r="22304"/>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75E3A5E-B0A3-484A-8486-71D525F7E062}">
      <dsp:nvSpPr>
        <dsp:cNvPr id="0" name=""/>
        <dsp:cNvSpPr/>
      </dsp:nvSpPr>
      <dsp:spPr>
        <a:xfrm>
          <a:off x="0" y="2507213"/>
          <a:ext cx="8229600" cy="113964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The Personalised care institute offer various learning opportunities including: </a:t>
          </a:r>
        </a:p>
        <a:p>
          <a:pPr marL="0" lvl="0" indent="0" algn="l"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 e-learning</a:t>
          </a:r>
        </a:p>
        <a:p>
          <a:pPr marL="0" lvl="0" indent="0" algn="l"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 accredited training</a:t>
          </a:r>
        </a:p>
        <a:p>
          <a:pPr marL="0" lvl="0" indent="0" algn="l"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 Webinars</a:t>
          </a:r>
        </a:p>
        <a:p>
          <a:pPr marL="0" lvl="0" indent="0" algn="l"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 Podcasts</a:t>
          </a:r>
        </a:p>
        <a:p>
          <a:pPr marL="0" lvl="0" indent="0" algn="l"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 Virtual patient avatars</a:t>
          </a:r>
        </a:p>
      </dsp:txBody>
      <dsp:txXfrm>
        <a:off x="1759884" y="2507213"/>
        <a:ext cx="6469715" cy="1139642"/>
      </dsp:txXfrm>
    </dsp:sp>
    <dsp:sp modelId="{57D85207-EADC-457C-879D-0A9BD393D2AF}">
      <dsp:nvSpPr>
        <dsp:cNvPr id="0" name=""/>
        <dsp:cNvSpPr/>
      </dsp:nvSpPr>
      <dsp:spPr>
        <a:xfrm>
          <a:off x="113964" y="2621177"/>
          <a:ext cx="1645920" cy="911713"/>
        </a:xfrm>
        <a:prstGeom prst="roundRect">
          <a:avLst>
            <a:gd name="adj" fmla="val 10000"/>
          </a:avLst>
        </a:prstGeom>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l="22304" r="22304"/>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D006EFA-54F7-42E8-9498-81A4581A38F3}">
      <dsp:nvSpPr>
        <dsp:cNvPr id="0" name=""/>
        <dsp:cNvSpPr/>
      </dsp:nvSpPr>
      <dsp:spPr>
        <a:xfrm>
          <a:off x="0" y="3754471"/>
          <a:ext cx="8229600" cy="113964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The PCI is easily accessible is free to use.  </a:t>
          </a:r>
        </a:p>
        <a:p>
          <a:pPr marL="0" lvl="0" indent="0" algn="l"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For further information about the Personalised Care Institute please access </a:t>
          </a:r>
          <a:r>
            <a:rPr lang="en-GB" sz="1000" kern="1200" dirty="0">
              <a:solidFill>
                <a:schemeClr val="bg1"/>
              </a:solidFill>
              <a:latin typeface="Arial" panose="020B0604020202020204" pitchFamily="34" charset="0"/>
              <a:cs typeface="Arial" panose="020B0604020202020204" pitchFamily="34" charset="0"/>
              <a:hlinkClick xmlns:r="http://schemas.openxmlformats.org/officeDocument/2006/relationships" r:id="rId7">
                <a:extLst>
                  <a:ext uri="{A12FA001-AC4F-418D-AE19-62706E023703}">
                    <ahyp:hlinkClr xmlns:ahyp="http://schemas.microsoft.com/office/drawing/2018/hyperlinkcolor" val="tx"/>
                  </a:ext>
                </a:extLst>
              </a:hlinkClick>
            </a:rPr>
            <a:t>here</a:t>
          </a:r>
          <a:endParaRPr lang="en-GB" sz="1000" kern="1200" dirty="0">
            <a:solidFill>
              <a:schemeClr val="bg1"/>
            </a:solidFill>
            <a:latin typeface="Arial" panose="020B0604020202020204" pitchFamily="34" charset="0"/>
            <a:cs typeface="Arial" panose="020B0604020202020204" pitchFamily="34" charset="0"/>
          </a:endParaRPr>
        </a:p>
      </dsp:txBody>
      <dsp:txXfrm>
        <a:off x="1759884" y="3754471"/>
        <a:ext cx="6469715" cy="1139642"/>
      </dsp:txXfrm>
    </dsp:sp>
    <dsp:sp modelId="{8E40679C-3CEA-40D3-B337-D25BC1072CF9}">
      <dsp:nvSpPr>
        <dsp:cNvPr id="0" name=""/>
        <dsp:cNvSpPr/>
      </dsp:nvSpPr>
      <dsp:spPr>
        <a:xfrm>
          <a:off x="113964" y="3874783"/>
          <a:ext cx="1645920" cy="911713"/>
        </a:xfrm>
        <a:prstGeom prst="roundRect">
          <a:avLst>
            <a:gd name="adj" fmla="val 10000"/>
          </a:avLst>
        </a:prstGeom>
        <a:blipFill dpi="0" rotWithShape="1">
          <a:blip xmlns:r="http://schemas.openxmlformats.org/officeDocument/2006/relationships" r:embed="rId8">
            <a:extLst>
              <a:ext uri="{96DAC541-7B7A-43D3-8B79-37D633B846F1}">
                <asvg:svgBlip xmlns:asvg="http://schemas.microsoft.com/office/drawing/2016/SVG/main" r:embed="rId9"/>
              </a:ext>
            </a:extLst>
          </a:blip>
          <a:srcRect/>
          <a:stretch>
            <a:fillRect l="22304" r="22304"/>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EBA0D-E60B-4E43-82BF-0FDB0BD6EA75}">
      <dsp:nvSpPr>
        <dsp:cNvPr id="0" name=""/>
        <dsp:cNvSpPr/>
      </dsp:nvSpPr>
      <dsp:spPr>
        <a:xfrm>
          <a:off x="0" y="0"/>
          <a:ext cx="6288853" cy="10298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The NHS provides opportunities for staff to </a:t>
          </a:r>
          <a:r>
            <a:rPr lang="en-GB" sz="1200" b="1" kern="1200" dirty="0"/>
            <a:t>extend their skills </a:t>
          </a:r>
          <a:r>
            <a:rPr lang="en-GB" sz="1200" kern="1200" dirty="0"/>
            <a:t>and take on new responsibilities. </a:t>
          </a:r>
        </a:p>
      </dsp:txBody>
      <dsp:txXfrm>
        <a:off x="30162" y="30162"/>
        <a:ext cx="5090589" cy="969486"/>
      </dsp:txXfrm>
    </dsp:sp>
    <dsp:sp modelId="{AC7D6ECB-4028-4E88-9907-1C8CE756E67B}">
      <dsp:nvSpPr>
        <dsp:cNvPr id="0" name=""/>
        <dsp:cNvSpPr/>
      </dsp:nvSpPr>
      <dsp:spPr>
        <a:xfrm>
          <a:off x="526691" y="1217048"/>
          <a:ext cx="6288853" cy="10298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 career in the NHS means you can expect an </a:t>
          </a:r>
          <a:r>
            <a:rPr lang="en-GB" sz="1200" b="1" kern="1200" dirty="0"/>
            <a:t>annual personal development review (appraisal) </a:t>
          </a:r>
          <a:r>
            <a:rPr lang="en-GB" sz="1200" kern="1200" dirty="0"/>
            <a:t>and plan to support your career progression.  It will give you the opportunity to identify any training and development needs with your manager, making it easier to progress through the NHS bands. </a:t>
          </a:r>
        </a:p>
      </dsp:txBody>
      <dsp:txXfrm>
        <a:off x="556853" y="1247210"/>
        <a:ext cx="5032461" cy="969486"/>
      </dsp:txXfrm>
    </dsp:sp>
    <dsp:sp modelId="{67CD50A3-3FA7-4EB8-B868-D96887D6B9BD}">
      <dsp:nvSpPr>
        <dsp:cNvPr id="0" name=""/>
        <dsp:cNvSpPr/>
      </dsp:nvSpPr>
      <dsp:spPr>
        <a:xfrm>
          <a:off x="1045521" y="2434096"/>
          <a:ext cx="6288853" cy="10298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If you work in a role that requires registration with a regulatory body in order to practise, such as nursing, then you'll </a:t>
          </a:r>
          <a:r>
            <a:rPr lang="en-GB" sz="1200" b="1" kern="1200" dirty="0"/>
            <a:t>usually be required to keep your skills and knowledge up to date through CPD</a:t>
          </a:r>
          <a:r>
            <a:rPr lang="en-GB" sz="1200" kern="1200" dirty="0"/>
            <a:t>.</a:t>
          </a:r>
        </a:p>
      </dsp:txBody>
      <dsp:txXfrm>
        <a:off x="1075683" y="2464258"/>
        <a:ext cx="5040322" cy="969486"/>
      </dsp:txXfrm>
    </dsp:sp>
    <dsp:sp modelId="{73577CE7-4DC0-494B-A2BC-091B2E953E3D}">
      <dsp:nvSpPr>
        <dsp:cNvPr id="0" name=""/>
        <dsp:cNvSpPr/>
      </dsp:nvSpPr>
      <dsp:spPr>
        <a:xfrm>
          <a:off x="1572213" y="3651144"/>
          <a:ext cx="6288853" cy="102981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You can find out what the requirements are from the </a:t>
          </a:r>
          <a:r>
            <a:rPr lang="en-GB" sz="1200" b="1" kern="1200" dirty="0"/>
            <a:t>relevant regulatory body responsible for your profession</a:t>
          </a:r>
          <a:r>
            <a:rPr lang="en-GB" sz="1200" kern="1200" dirty="0"/>
            <a:t>.  Professional bodies provide advice, support and opportunities to enable you to maintain your CPD. The Chartered Institute of Personnel and Development has more information about CPD, including tools to help you record your CPD. </a:t>
          </a:r>
        </a:p>
      </dsp:txBody>
      <dsp:txXfrm>
        <a:off x="1602375" y="3681306"/>
        <a:ext cx="5032461" cy="969486"/>
      </dsp:txXfrm>
    </dsp:sp>
    <dsp:sp modelId="{374311B6-C816-4B96-946E-B82CB46898E6}">
      <dsp:nvSpPr>
        <dsp:cNvPr id="0" name=""/>
        <dsp:cNvSpPr/>
      </dsp:nvSpPr>
      <dsp:spPr>
        <a:xfrm>
          <a:off x="5619477" y="788740"/>
          <a:ext cx="669376" cy="6693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5770087" y="788740"/>
        <a:ext cx="368156" cy="503705"/>
      </dsp:txXfrm>
    </dsp:sp>
    <dsp:sp modelId="{1A8D8C80-11E2-4746-ACD6-033697469773}">
      <dsp:nvSpPr>
        <dsp:cNvPr id="0" name=""/>
        <dsp:cNvSpPr/>
      </dsp:nvSpPr>
      <dsp:spPr>
        <a:xfrm>
          <a:off x="6146168" y="2005789"/>
          <a:ext cx="669376" cy="6693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6296778" y="2005789"/>
        <a:ext cx="368156" cy="503705"/>
      </dsp:txXfrm>
    </dsp:sp>
    <dsp:sp modelId="{2CDF4E07-B82A-49BE-82E0-71C834262D67}">
      <dsp:nvSpPr>
        <dsp:cNvPr id="0" name=""/>
        <dsp:cNvSpPr/>
      </dsp:nvSpPr>
      <dsp:spPr>
        <a:xfrm>
          <a:off x="6664998" y="3222837"/>
          <a:ext cx="669376" cy="6693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6815608" y="3222837"/>
        <a:ext cx="368156" cy="5037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015CB-B928-4C98-9A1C-44B32102BDAB}">
      <dsp:nvSpPr>
        <dsp:cNvPr id="0" name=""/>
        <dsp:cNvSpPr/>
      </dsp:nvSpPr>
      <dsp:spPr>
        <a:xfrm rot="10800000">
          <a:off x="2166181" y="411"/>
          <a:ext cx="7644203" cy="963046"/>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677" tIns="41910" rIns="78232" bIns="41910" numCol="1" spcCol="1270" anchor="ctr" anchorCtr="0">
          <a:noAutofit/>
        </a:bodyPr>
        <a:lstStyle/>
        <a:p>
          <a:pPr marL="0" lvl="0" indent="0" algn="l" defTabSz="466725">
            <a:lnSpc>
              <a:spcPct val="90000"/>
            </a:lnSpc>
            <a:spcBef>
              <a:spcPct val="0"/>
            </a:spcBef>
            <a:spcAft>
              <a:spcPct val="35000"/>
            </a:spcAft>
            <a:buNone/>
          </a:pPr>
          <a:r>
            <a:rPr lang="en-GB" sz="1050" b="1" kern="1200" dirty="0">
              <a:latin typeface="Arial" panose="020B0604020202020204" pitchFamily="34" charset="0"/>
              <a:cs typeface="Arial" panose="020B0604020202020204" pitchFamily="34" charset="0"/>
            </a:rPr>
            <a:t>Clinic/practice supervision:</a:t>
          </a:r>
        </a:p>
        <a:p>
          <a:pPr marL="0" lvl="0" indent="0" algn="l" defTabSz="466725">
            <a:lnSpc>
              <a:spcPct val="90000"/>
            </a:lnSpc>
            <a:spcBef>
              <a:spcPct val="0"/>
            </a:spcBef>
            <a:spcAft>
              <a:spcPct val="35000"/>
            </a:spcAft>
            <a:buNone/>
          </a:pPr>
          <a:r>
            <a:rPr lang="en-GB" sz="1050" kern="1200" dirty="0">
              <a:latin typeface="Arial" panose="020B0604020202020204" pitchFamily="34" charset="0"/>
              <a:cs typeface="Arial" panose="020B0604020202020204" pitchFamily="34" charset="0"/>
            </a:rPr>
            <a:t>Day-to-day support provided by a named/duty senior/more experienced clinician for issues arising in the practice</a:t>
          </a:r>
        </a:p>
      </dsp:txBody>
      <dsp:txXfrm rot="10800000">
        <a:off x="2406942" y="411"/>
        <a:ext cx="7403442" cy="963046"/>
      </dsp:txXfrm>
    </dsp:sp>
    <dsp:sp modelId="{B564724C-D0EC-4A1A-9745-B37965F99AC4}">
      <dsp:nvSpPr>
        <dsp:cNvPr id="0" name=""/>
        <dsp:cNvSpPr/>
      </dsp:nvSpPr>
      <dsp:spPr>
        <a:xfrm>
          <a:off x="1684657" y="411"/>
          <a:ext cx="963046" cy="963046"/>
        </a:xfrm>
        <a:prstGeom prst="ellipse">
          <a:avLst/>
        </a:prstGeom>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AA521A-8712-4A10-AAC1-AB651B085051}">
      <dsp:nvSpPr>
        <dsp:cNvPr id="0" name=""/>
        <dsp:cNvSpPr/>
      </dsp:nvSpPr>
      <dsp:spPr>
        <a:xfrm rot="10800000">
          <a:off x="2166181" y="1204220"/>
          <a:ext cx="7644203" cy="963046"/>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677" tIns="41910" rIns="78232" bIns="41910" numCol="1" spcCol="1270" anchor="t" anchorCtr="0">
          <a:noAutofit/>
        </a:bodyPr>
        <a:lstStyle/>
        <a:p>
          <a:pPr marL="0" lvl="0" indent="0" algn="l" defTabSz="466725">
            <a:lnSpc>
              <a:spcPct val="90000"/>
            </a:lnSpc>
            <a:spcBef>
              <a:spcPct val="0"/>
            </a:spcBef>
            <a:spcAft>
              <a:spcPct val="35000"/>
            </a:spcAft>
            <a:buNone/>
          </a:pPr>
          <a:endParaRPr lang="en-GB" sz="1050" b="1" kern="1200" dirty="0">
            <a:latin typeface="Arial" panose="020B0604020202020204" pitchFamily="34" charset="0"/>
            <a:cs typeface="Arial" panose="020B0604020202020204" pitchFamily="34" charset="0"/>
          </a:endParaRPr>
        </a:p>
        <a:p>
          <a:pPr marL="0" lvl="0" indent="0" algn="l" defTabSz="466725">
            <a:lnSpc>
              <a:spcPct val="90000"/>
            </a:lnSpc>
            <a:spcBef>
              <a:spcPct val="0"/>
            </a:spcBef>
            <a:spcAft>
              <a:spcPct val="35000"/>
            </a:spcAft>
            <a:buNone/>
          </a:pPr>
          <a:r>
            <a:rPr lang="en-GB" sz="1050" b="1" kern="1200" dirty="0">
              <a:latin typeface="Arial" panose="020B0604020202020204" pitchFamily="34" charset="0"/>
              <a:cs typeface="Arial" panose="020B0604020202020204" pitchFamily="34" charset="0"/>
            </a:rPr>
            <a:t>Clinical/professional supervision:</a:t>
          </a:r>
        </a:p>
        <a:p>
          <a:pPr marL="0" lvl="0" indent="0" algn="l" defTabSz="466725">
            <a:lnSpc>
              <a:spcPct val="90000"/>
            </a:lnSpc>
            <a:spcBef>
              <a:spcPct val="0"/>
            </a:spcBef>
            <a:spcAft>
              <a:spcPct val="35000"/>
            </a:spcAft>
            <a:buNone/>
          </a:pPr>
          <a:r>
            <a:rPr lang="en-GB" sz="1050" kern="1200" dirty="0">
              <a:latin typeface="Arial" panose="020B0604020202020204" pitchFamily="34" charset="0"/>
              <a:cs typeface="Arial" panose="020B0604020202020204" pitchFamily="34" charset="0"/>
            </a:rPr>
            <a:t>Regular support from a named senior/experienced clinician/practitioner to promote high clinical standards and develop professional expertise.</a:t>
          </a:r>
        </a:p>
        <a:p>
          <a:pPr marL="57150" lvl="1" indent="-57150" algn="l" defTabSz="400050">
            <a:lnSpc>
              <a:spcPct val="90000"/>
            </a:lnSpc>
            <a:spcBef>
              <a:spcPct val="0"/>
            </a:spcBef>
            <a:spcAft>
              <a:spcPct val="15000"/>
            </a:spcAft>
            <a:buChar char="•"/>
          </a:pPr>
          <a:endParaRPr lang="en-GB" sz="900" kern="1200" dirty="0"/>
        </a:p>
      </dsp:txBody>
      <dsp:txXfrm rot="10800000">
        <a:off x="2406942" y="1204220"/>
        <a:ext cx="7403442" cy="963046"/>
      </dsp:txXfrm>
    </dsp:sp>
    <dsp:sp modelId="{702A615A-6711-4887-9C96-7A383D13C3AC}">
      <dsp:nvSpPr>
        <dsp:cNvPr id="0" name=""/>
        <dsp:cNvSpPr/>
      </dsp:nvSpPr>
      <dsp:spPr>
        <a:xfrm>
          <a:off x="1684657" y="1204220"/>
          <a:ext cx="963046" cy="963046"/>
        </a:xfrm>
        <a:prstGeom prst="ellipse">
          <a:avLst/>
        </a:prstGeom>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27CF96-0C75-41ED-B543-48D22849F566}">
      <dsp:nvSpPr>
        <dsp:cNvPr id="0" name=""/>
        <dsp:cNvSpPr/>
      </dsp:nvSpPr>
      <dsp:spPr>
        <a:xfrm rot="10800000">
          <a:off x="2166181" y="2408028"/>
          <a:ext cx="7644203" cy="963046"/>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677" tIns="41910" rIns="78232" bIns="41910" numCol="1" spcCol="1270" anchor="ctr" anchorCtr="0">
          <a:noAutofit/>
        </a:bodyPr>
        <a:lstStyle/>
        <a:p>
          <a:pPr marL="0" lvl="0" indent="0" algn="l" defTabSz="466725">
            <a:lnSpc>
              <a:spcPct val="90000"/>
            </a:lnSpc>
            <a:spcBef>
              <a:spcPct val="0"/>
            </a:spcBef>
            <a:spcAft>
              <a:spcPct val="35000"/>
            </a:spcAft>
            <a:buNone/>
          </a:pPr>
          <a:r>
            <a:rPr lang="en-GB" sz="1050" b="1" kern="1200" dirty="0">
              <a:latin typeface="Arial" panose="020B0604020202020204" pitchFamily="34" charset="0"/>
              <a:cs typeface="Arial" panose="020B0604020202020204" pitchFamily="34" charset="0"/>
            </a:rPr>
            <a:t>Educational supervision:</a:t>
          </a:r>
        </a:p>
        <a:p>
          <a:pPr marL="0" lvl="0" indent="0" algn="l" defTabSz="466725">
            <a:lnSpc>
              <a:spcPct val="90000"/>
            </a:lnSpc>
            <a:spcBef>
              <a:spcPct val="0"/>
            </a:spcBef>
            <a:spcAft>
              <a:spcPct val="35000"/>
            </a:spcAft>
            <a:buNone/>
          </a:pPr>
          <a:r>
            <a:rPr lang="en-GB" sz="1050" kern="1200" dirty="0">
              <a:latin typeface="Arial" panose="020B0604020202020204" pitchFamily="34" charset="0"/>
              <a:cs typeface="Arial" panose="020B0604020202020204" pitchFamily="34" charset="0"/>
            </a:rPr>
            <a:t>Supports learning and enables learners to achieve proficiency.</a:t>
          </a:r>
        </a:p>
      </dsp:txBody>
      <dsp:txXfrm rot="10800000">
        <a:off x="2406942" y="2408028"/>
        <a:ext cx="7403442" cy="963046"/>
      </dsp:txXfrm>
    </dsp:sp>
    <dsp:sp modelId="{D89D01CF-19A1-4590-BA33-F75252A35124}">
      <dsp:nvSpPr>
        <dsp:cNvPr id="0" name=""/>
        <dsp:cNvSpPr/>
      </dsp:nvSpPr>
      <dsp:spPr>
        <a:xfrm>
          <a:off x="1684657" y="2408028"/>
          <a:ext cx="963046" cy="963046"/>
        </a:xfrm>
        <a:prstGeom prst="ellipse">
          <a:avLst/>
        </a:prstGeom>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F63BC-C848-4913-89AC-8C27D8BE6847}" type="datetimeFigureOut">
              <a:rPr lang="en-GB" smtClean="0"/>
              <a:t>11/04/2025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3B239-576F-4E63-97C6-B52D97689183}" type="slidenum">
              <a:rPr lang="en-GB" smtClean="0"/>
              <a:t>‹#›</a:t>
            </a:fld>
            <a:endParaRPr lang="en-GB"/>
          </a:p>
        </p:txBody>
      </p:sp>
    </p:spTree>
    <p:extLst>
      <p:ext uri="{BB962C8B-B14F-4D97-AF65-F5344CB8AC3E}">
        <p14:creationId xmlns:p14="http://schemas.microsoft.com/office/powerpoint/2010/main" val="2986012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32674CE4-FBD8-4481-AEFB-CA53E599A745}" type="slidenum">
              <a:rPr lang="en-GB" smtClean="0"/>
              <a:t>1</a:t>
            </a:fld>
            <a:endParaRPr lang="en-GB"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9B6D0-E9C9-6C72-2FE0-563F2BA9C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FB603-23B0-F17E-8441-E6E4A8B1FC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91A4B-2022-F13D-68C4-9BF9DAA73415}"/>
              </a:ext>
            </a:extLst>
          </p:cNvPr>
          <p:cNvSpPr>
            <a:spLocks noGrp="1"/>
          </p:cNvSpPr>
          <p:nvPr>
            <p:ph type="body" idx="1"/>
          </p:nvPr>
        </p:nvSpPr>
        <p:spPr/>
        <p:txBody>
          <a:bodyPr rtlCol="0"/>
          <a:lstStyle/>
          <a:p>
            <a:pPr rtl="0"/>
            <a:endParaRPr lang="en-GB" dirty="0"/>
          </a:p>
        </p:txBody>
      </p:sp>
      <p:sp>
        <p:nvSpPr>
          <p:cNvPr id="4" name="Slide Number Placeholder 3">
            <a:extLst>
              <a:ext uri="{FF2B5EF4-FFF2-40B4-BE49-F238E27FC236}">
                <a16:creationId xmlns:a16="http://schemas.microsoft.com/office/drawing/2014/main" id="{C0AF8523-CF8F-2B94-56CA-91D0E309865F}"/>
              </a:ext>
            </a:extLst>
          </p:cNvPr>
          <p:cNvSpPr>
            <a:spLocks noGrp="1"/>
          </p:cNvSpPr>
          <p:nvPr>
            <p:ph type="sldNum" sz="quarter" idx="10"/>
          </p:nvPr>
        </p:nvSpPr>
        <p:spPr/>
        <p:txBody>
          <a:bodyPr rtlCol="0"/>
          <a:lstStyle/>
          <a:p>
            <a:pPr rtl="0"/>
            <a:fld id="{32674CE4-FBD8-4481-AEFB-CA53E599A745}" type="slidenum">
              <a:rPr lang="en-GB" smtClean="0"/>
              <a:t>21</a:t>
            </a:fld>
            <a:endParaRPr lang="en-GB" dirty="0"/>
          </a:p>
        </p:txBody>
      </p:sp>
    </p:spTree>
    <p:extLst>
      <p:ext uri="{BB962C8B-B14F-4D97-AF65-F5344CB8AC3E}">
        <p14:creationId xmlns:p14="http://schemas.microsoft.com/office/powerpoint/2010/main" val="292846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9</a:t>
            </a:fld>
            <a:endParaRPr lang="en-GB"/>
          </a:p>
        </p:txBody>
      </p:sp>
    </p:spTree>
    <p:extLst>
      <p:ext uri="{BB962C8B-B14F-4D97-AF65-F5344CB8AC3E}">
        <p14:creationId xmlns:p14="http://schemas.microsoft.com/office/powerpoint/2010/main" val="11886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6930D-43F9-9718-BA96-FC61616866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6C72B-4CB7-B3A4-94AB-930556956F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63E87-5884-2B5E-77B4-E8610B630909}"/>
              </a:ext>
            </a:extLst>
          </p:cNvPr>
          <p:cNvSpPr>
            <a:spLocks noGrp="1"/>
          </p:cNvSpPr>
          <p:nvPr>
            <p:ph type="body" idx="1"/>
          </p:nvPr>
        </p:nvSpPr>
        <p:spPr/>
        <p:txBody>
          <a:bodyPr rtlCol="0"/>
          <a:lstStyle/>
          <a:p>
            <a:pPr marL="171450" indent="-171450" rtl="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04CAA321-30E3-ADF7-A087-4F96E8674DF9}"/>
              </a:ext>
            </a:extLst>
          </p:cNvPr>
          <p:cNvSpPr>
            <a:spLocks noGrp="1"/>
          </p:cNvSpPr>
          <p:nvPr>
            <p:ph type="sldNum" sz="quarter" idx="10"/>
          </p:nvPr>
        </p:nvSpPr>
        <p:spPr/>
        <p:txBody>
          <a:bodyPr rtlCol="0"/>
          <a:lstStyle/>
          <a:p>
            <a:pPr rtl="0"/>
            <a:fld id="{CF2FD335-6D8E-486A-8F5F-DFC7325903FF}" type="slidenum">
              <a:rPr lang="en-GB" smtClean="0"/>
              <a:t>10</a:t>
            </a:fld>
            <a:endParaRPr lang="en-GB"/>
          </a:p>
        </p:txBody>
      </p:sp>
    </p:spTree>
    <p:extLst>
      <p:ext uri="{BB962C8B-B14F-4D97-AF65-F5344CB8AC3E}">
        <p14:creationId xmlns:p14="http://schemas.microsoft.com/office/powerpoint/2010/main" val="358635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D7AD1-10BC-F13D-0A98-1F7B9BE28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60D2D-A7C1-24DE-12CF-78561868D4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9A9351-685F-4605-0F0F-C325741D01BC}"/>
              </a:ext>
            </a:extLst>
          </p:cNvPr>
          <p:cNvSpPr>
            <a:spLocks noGrp="1"/>
          </p:cNvSpPr>
          <p:nvPr>
            <p:ph type="body" idx="1"/>
          </p:nvPr>
        </p:nvSpPr>
        <p:spPr/>
        <p:txBody>
          <a:bodyPr rtlCol="0"/>
          <a:lstStyle/>
          <a:p>
            <a:pPr marL="171450" indent="-171450" rtl="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6B754129-D679-9BF5-7EDF-AC0E684EC573}"/>
              </a:ext>
            </a:extLst>
          </p:cNvPr>
          <p:cNvSpPr>
            <a:spLocks noGrp="1"/>
          </p:cNvSpPr>
          <p:nvPr>
            <p:ph type="sldNum" sz="quarter" idx="10"/>
          </p:nvPr>
        </p:nvSpPr>
        <p:spPr/>
        <p:txBody>
          <a:bodyPr rtlCol="0"/>
          <a:lstStyle/>
          <a:p>
            <a:pPr rtl="0"/>
            <a:fld id="{CF2FD335-6D8E-486A-8F5F-DFC7325903FF}" type="slidenum">
              <a:rPr lang="en-GB" smtClean="0"/>
              <a:t>11</a:t>
            </a:fld>
            <a:endParaRPr lang="en-GB"/>
          </a:p>
        </p:txBody>
      </p:sp>
    </p:spTree>
    <p:extLst>
      <p:ext uri="{BB962C8B-B14F-4D97-AF65-F5344CB8AC3E}">
        <p14:creationId xmlns:p14="http://schemas.microsoft.com/office/powerpoint/2010/main" val="23085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122F4-6F2D-B3BF-8B45-2E9045F95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E9A70-679B-BD7D-3941-0F30B6393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E2AF02-A568-E737-9ECD-DA6ED1F4D1A8}"/>
              </a:ext>
            </a:extLst>
          </p:cNvPr>
          <p:cNvSpPr>
            <a:spLocks noGrp="1"/>
          </p:cNvSpPr>
          <p:nvPr>
            <p:ph type="body" idx="1"/>
          </p:nvPr>
        </p:nvSpPr>
        <p:spPr/>
        <p:txBody>
          <a:bodyPr rtlCol="0"/>
          <a:lstStyle/>
          <a:p>
            <a:pPr marL="171450" indent="-171450" rtl="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41242488-AFFD-1624-457A-2E87175D19DA}"/>
              </a:ext>
            </a:extLst>
          </p:cNvPr>
          <p:cNvSpPr>
            <a:spLocks noGrp="1"/>
          </p:cNvSpPr>
          <p:nvPr>
            <p:ph type="sldNum" sz="quarter" idx="10"/>
          </p:nvPr>
        </p:nvSpPr>
        <p:spPr/>
        <p:txBody>
          <a:bodyPr rtlCol="0"/>
          <a:lstStyle/>
          <a:p>
            <a:pPr rtl="0"/>
            <a:fld id="{CF2FD335-6D8E-486A-8F5F-DFC7325903FF}" type="slidenum">
              <a:rPr lang="en-GB" smtClean="0"/>
              <a:t>14</a:t>
            </a:fld>
            <a:endParaRPr lang="en-GB"/>
          </a:p>
        </p:txBody>
      </p:sp>
    </p:spTree>
    <p:extLst>
      <p:ext uri="{BB962C8B-B14F-4D97-AF65-F5344CB8AC3E}">
        <p14:creationId xmlns:p14="http://schemas.microsoft.com/office/powerpoint/2010/main" val="319786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29D1B-608A-6211-CF96-3358848985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29AC49-DC30-4E54-3022-580CB92C2F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DCF46-4C26-9AE4-EB45-05CC64C03ED1}"/>
              </a:ext>
            </a:extLst>
          </p:cNvPr>
          <p:cNvSpPr>
            <a:spLocks noGrp="1"/>
          </p:cNvSpPr>
          <p:nvPr>
            <p:ph type="body" idx="1"/>
          </p:nvPr>
        </p:nvSpPr>
        <p:spPr/>
        <p:txBody>
          <a:bodyPr rtlCol="0"/>
          <a:lstStyle/>
          <a:p>
            <a:pPr marL="171450" indent="-171450" rtl="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29ECE2E4-D846-BDF4-FA0C-09C769D563EC}"/>
              </a:ext>
            </a:extLst>
          </p:cNvPr>
          <p:cNvSpPr>
            <a:spLocks noGrp="1"/>
          </p:cNvSpPr>
          <p:nvPr>
            <p:ph type="sldNum" sz="quarter" idx="10"/>
          </p:nvPr>
        </p:nvSpPr>
        <p:spPr/>
        <p:txBody>
          <a:bodyPr rtlCol="0"/>
          <a:lstStyle/>
          <a:p>
            <a:pPr rtl="0"/>
            <a:fld id="{CF2FD335-6D8E-486A-8F5F-DFC7325903FF}" type="slidenum">
              <a:rPr lang="en-GB" smtClean="0"/>
              <a:t>17</a:t>
            </a:fld>
            <a:endParaRPr lang="en-GB"/>
          </a:p>
        </p:txBody>
      </p:sp>
    </p:spTree>
    <p:extLst>
      <p:ext uri="{BB962C8B-B14F-4D97-AF65-F5344CB8AC3E}">
        <p14:creationId xmlns:p14="http://schemas.microsoft.com/office/powerpoint/2010/main" val="232462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AF284-601A-69AF-C52C-C3469F402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CAF90-ADA3-F99F-BCE7-EB308E5343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AE0214-ADAC-FE4B-C4D0-9B8C3F40D412}"/>
              </a:ext>
            </a:extLst>
          </p:cNvPr>
          <p:cNvSpPr>
            <a:spLocks noGrp="1"/>
          </p:cNvSpPr>
          <p:nvPr>
            <p:ph type="body" idx="1"/>
          </p:nvPr>
        </p:nvSpPr>
        <p:spPr/>
        <p:txBody>
          <a:bodyPr rtlCol="0"/>
          <a:lstStyle/>
          <a:p>
            <a:pPr marL="171450" indent="-171450" rtl="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FDC15FC8-B8F2-1E75-6BEA-87C1F2EE5E9A}"/>
              </a:ext>
            </a:extLst>
          </p:cNvPr>
          <p:cNvSpPr>
            <a:spLocks noGrp="1"/>
          </p:cNvSpPr>
          <p:nvPr>
            <p:ph type="sldNum" sz="quarter" idx="10"/>
          </p:nvPr>
        </p:nvSpPr>
        <p:spPr/>
        <p:txBody>
          <a:bodyPr rtlCol="0"/>
          <a:lstStyle/>
          <a:p>
            <a:pPr rtl="0"/>
            <a:fld id="{CF2FD335-6D8E-486A-8F5F-DFC7325903FF}" type="slidenum">
              <a:rPr lang="en-GB" smtClean="0"/>
              <a:t>18</a:t>
            </a:fld>
            <a:endParaRPr lang="en-GB"/>
          </a:p>
        </p:txBody>
      </p:sp>
    </p:spTree>
    <p:extLst>
      <p:ext uri="{BB962C8B-B14F-4D97-AF65-F5344CB8AC3E}">
        <p14:creationId xmlns:p14="http://schemas.microsoft.com/office/powerpoint/2010/main" val="361560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BCA78-D4A0-A6D8-F29E-DBB4E01D71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95ABD-56DB-1164-4E08-D44DBD99CC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2A5BA-F45D-546A-1177-4F2E46BA7D88}"/>
              </a:ext>
            </a:extLst>
          </p:cNvPr>
          <p:cNvSpPr>
            <a:spLocks noGrp="1"/>
          </p:cNvSpPr>
          <p:nvPr>
            <p:ph type="body" idx="1"/>
          </p:nvPr>
        </p:nvSpPr>
        <p:spPr/>
        <p:txBody>
          <a:bodyPr rtlCol="0"/>
          <a:lstStyle/>
          <a:p>
            <a:pPr marL="171450" indent="-171450" rtl="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A550EE4E-20A5-A61A-372E-7139433B40B6}"/>
              </a:ext>
            </a:extLst>
          </p:cNvPr>
          <p:cNvSpPr>
            <a:spLocks noGrp="1"/>
          </p:cNvSpPr>
          <p:nvPr>
            <p:ph type="sldNum" sz="quarter" idx="10"/>
          </p:nvPr>
        </p:nvSpPr>
        <p:spPr/>
        <p:txBody>
          <a:bodyPr rtlCol="0"/>
          <a:lstStyle/>
          <a:p>
            <a:pPr rtl="0"/>
            <a:fld id="{CF2FD335-6D8E-486A-8F5F-DFC7325903FF}" type="slidenum">
              <a:rPr lang="en-GB" smtClean="0"/>
              <a:t>19</a:t>
            </a:fld>
            <a:endParaRPr lang="en-GB"/>
          </a:p>
        </p:txBody>
      </p:sp>
    </p:spTree>
    <p:extLst>
      <p:ext uri="{BB962C8B-B14F-4D97-AF65-F5344CB8AC3E}">
        <p14:creationId xmlns:p14="http://schemas.microsoft.com/office/powerpoint/2010/main" val="4252620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C9948-1E51-587E-77C8-E49F794402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8C63A7-496C-9076-FCDC-CFE891C1EF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E233A-7998-F89D-A565-2623653BD257}"/>
              </a:ext>
            </a:extLst>
          </p:cNvPr>
          <p:cNvSpPr>
            <a:spLocks noGrp="1"/>
          </p:cNvSpPr>
          <p:nvPr>
            <p:ph type="body" idx="1"/>
          </p:nvPr>
        </p:nvSpPr>
        <p:spPr/>
        <p:txBody>
          <a:bodyPr rtlCol="0"/>
          <a:lstStyle/>
          <a:p>
            <a:pPr marL="171450" indent="-171450" rtl="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A503C092-7981-CEC8-8B8F-931631711B84}"/>
              </a:ext>
            </a:extLst>
          </p:cNvPr>
          <p:cNvSpPr>
            <a:spLocks noGrp="1"/>
          </p:cNvSpPr>
          <p:nvPr>
            <p:ph type="sldNum" sz="quarter" idx="10"/>
          </p:nvPr>
        </p:nvSpPr>
        <p:spPr/>
        <p:txBody>
          <a:bodyPr rtlCol="0"/>
          <a:lstStyle/>
          <a:p>
            <a:pPr rtl="0"/>
            <a:fld id="{CF2FD335-6D8E-486A-8F5F-DFC7325903FF}" type="slidenum">
              <a:rPr lang="en-GB" smtClean="0"/>
              <a:t>20</a:t>
            </a:fld>
            <a:endParaRPr lang="en-GB"/>
          </a:p>
        </p:txBody>
      </p:sp>
    </p:spTree>
    <p:extLst>
      <p:ext uri="{BB962C8B-B14F-4D97-AF65-F5344CB8AC3E}">
        <p14:creationId xmlns:p14="http://schemas.microsoft.com/office/powerpoint/2010/main" val="948628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EB20-994D-AA27-DCE1-D3A0D85A02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606ADF-69F1-7230-02BD-295865157D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F0FE08-3246-3E83-11E3-13EFF33E2979}"/>
              </a:ext>
            </a:extLst>
          </p:cNvPr>
          <p:cNvSpPr>
            <a:spLocks noGrp="1"/>
          </p:cNvSpPr>
          <p:nvPr>
            <p:ph type="dt" sz="half" idx="10"/>
          </p:nvPr>
        </p:nvSpPr>
        <p:spPr/>
        <p:txBody>
          <a:bodyPr/>
          <a:lstStyle/>
          <a:p>
            <a:pPr rtl="0"/>
            <a:fld id="{71F23539-3F81-4F1E-A9B7-5CE0C1986E23}" type="datetime1">
              <a:rPr lang="en-GB" noProof="0" smtClean="0"/>
              <a:t>11/04/2025</a:t>
            </a:fld>
            <a:endParaRPr lang="en-GB" noProof="0" dirty="0"/>
          </a:p>
        </p:txBody>
      </p:sp>
      <p:sp>
        <p:nvSpPr>
          <p:cNvPr id="5" name="Footer Placeholder 4">
            <a:extLst>
              <a:ext uri="{FF2B5EF4-FFF2-40B4-BE49-F238E27FC236}">
                <a16:creationId xmlns:a16="http://schemas.microsoft.com/office/drawing/2014/main" id="{54542C1D-7002-051A-4DEF-E386C6099949}"/>
              </a:ext>
            </a:extLst>
          </p:cNvPr>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a:extLst>
              <a:ext uri="{FF2B5EF4-FFF2-40B4-BE49-F238E27FC236}">
                <a16:creationId xmlns:a16="http://schemas.microsoft.com/office/drawing/2014/main" id="{A1E585AD-21A6-E2E0-B31C-A9DCC573CDA3}"/>
              </a:ext>
            </a:extLst>
          </p:cNvPr>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6972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6370-AB8D-3775-FEE0-42343A0F32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C0FE51-4BC7-4C94-169D-622E341E4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36B483-003B-97F2-D0E7-40A0079A1F6F}"/>
              </a:ext>
            </a:extLst>
          </p:cNvPr>
          <p:cNvSpPr>
            <a:spLocks noGrp="1"/>
          </p:cNvSpPr>
          <p:nvPr>
            <p:ph type="dt" sz="half" idx="10"/>
          </p:nvPr>
        </p:nvSpPr>
        <p:spPr/>
        <p:txBody>
          <a:bodyPr/>
          <a:lstStyle/>
          <a:p>
            <a:pPr rtl="0"/>
            <a:fld id="{B4AAD351-6347-4318-B935-1E0F1B6A61D6}" type="datetime1">
              <a:rPr lang="en-GB" noProof="0" smtClean="0"/>
              <a:t>11/04/2025</a:t>
            </a:fld>
            <a:endParaRPr lang="en-GB" noProof="0" dirty="0"/>
          </a:p>
        </p:txBody>
      </p:sp>
      <p:sp>
        <p:nvSpPr>
          <p:cNvPr id="5" name="Footer Placeholder 4">
            <a:extLst>
              <a:ext uri="{FF2B5EF4-FFF2-40B4-BE49-F238E27FC236}">
                <a16:creationId xmlns:a16="http://schemas.microsoft.com/office/drawing/2014/main" id="{1EF1F555-3BE3-AEE8-93F5-CF8600EF3CE0}"/>
              </a:ext>
            </a:extLst>
          </p:cNvPr>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a:extLst>
              <a:ext uri="{FF2B5EF4-FFF2-40B4-BE49-F238E27FC236}">
                <a16:creationId xmlns:a16="http://schemas.microsoft.com/office/drawing/2014/main" id="{1A30064A-2A55-E836-CB45-D730E4960D27}"/>
              </a:ext>
            </a:extLst>
          </p:cNvPr>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0636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06155E-6729-F5C1-CA60-DCA5D79AB5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2A2069-6BAF-D70F-6AE7-160B105D0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11EA59-6353-F51D-B31F-703237BA36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rtl="0"/>
            <a:fld id="{8B045440-74F0-4B44-BEF6-1040C3E911E1}" type="datetime1">
              <a:rPr lang="en-GB" noProof="0" smtClean="0"/>
              <a:t>11/04/2025</a:t>
            </a:fld>
            <a:endParaRPr lang="en-GB" noProof="0" dirty="0"/>
          </a:p>
        </p:txBody>
      </p:sp>
      <p:sp>
        <p:nvSpPr>
          <p:cNvPr id="5" name="Footer Placeholder 4">
            <a:extLst>
              <a:ext uri="{FF2B5EF4-FFF2-40B4-BE49-F238E27FC236}">
                <a16:creationId xmlns:a16="http://schemas.microsoft.com/office/drawing/2014/main" id="{9B4001F8-9F81-F9A5-1E6E-FE688DA13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rtl="0"/>
            <a:r>
              <a:rPr lang="en-GB" noProof="0"/>
              <a:t>Add a footer</a:t>
            </a:r>
            <a:endParaRPr lang="en-GB" noProof="0" dirty="0"/>
          </a:p>
        </p:txBody>
      </p:sp>
      <p:sp>
        <p:nvSpPr>
          <p:cNvPr id="6" name="Slide Number Placeholder 5">
            <a:extLst>
              <a:ext uri="{FF2B5EF4-FFF2-40B4-BE49-F238E27FC236}">
                <a16:creationId xmlns:a16="http://schemas.microsoft.com/office/drawing/2014/main" id="{5826DDDA-B217-4716-A2B5-49FD91CB0E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83449356"/>
      </p:ext>
    </p:extLst>
  </p:cSld>
  <p:clrMap bg1="lt1" tx1="dk1" bg2="lt2" tx2="dk2" accent1="accent1" accent2="accent2" accent3="accent3" accent4="accent4" accent5="accent5" accent6="accent6" hlink="hlink" folHlink="folHlink"/>
  <p:sldLayoutIdLst>
    <p:sldLayoutId id="2147483847" r:id="rId1"/>
    <p:sldLayoutId id="214748384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view.officeapps.live.com/op/view.aspx?src=https%3A%2F%2Fwww.england.nhs.uk%2Fwp-content%2Fuploads%2F2023%2F05%2FPRN00057i-example-induction-checklist-template-mdt-general-practice.docx&amp;wdOrigin=BROWSELIN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hyperlink" Target="Information%20Governance%20Induction%20checklist%20-%20SNEE%20ICB.docx" TargetMode="External"/><Relationship Id="rId3" Type="http://schemas.openxmlformats.org/officeDocument/2006/relationships/image" Target="../media/image3.png"/><Relationship Id="rId7" Type="http://schemas.openxmlformats.org/officeDocument/2006/relationships/hyperlink" Target="https://www.bma.org.uk/advice-and-support/career-progression/training/induction-for-resident-doctor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General-Practice-Nursing-Induction-Template.pdf%20(qni.org.uk)" TargetMode="External"/><Relationship Id="rId5" Type="http://schemas.openxmlformats.org/officeDocument/2006/relationships/hyperlink" Target="https://www.cppe.ac.uk/wizard/files/developing_career/induction%20checklist%20edited%20and%20updated%2026_10.pdf" TargetMode="External"/><Relationship Id="rId10" Type="http://schemas.openxmlformats.org/officeDocument/2006/relationships/image" Target="../media/image22.svg"/><Relationship Id="rId4" Type="http://schemas.openxmlformats.org/officeDocument/2006/relationships/hyperlink" Target="https://www.csp.org.uk/documents/fcp-staff-induction-checklist-0" TargetMode="Externa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hyperlink" Target="Core%20Skills%20Training%20Framework%20FAQs%20|%20Skills%20for%20Health" TargetMode="External"/><Relationship Id="rId3" Type="http://schemas.openxmlformats.org/officeDocument/2006/relationships/hyperlink" Target="https://www.cqc.org.uk/guidance-providers/gps/gp-mythbusters/gp-mythbuster-70-mandatory-training-considerations-general-practice" TargetMode="External"/><Relationship Id="rId7" Type="http://schemas.openxmlformats.org/officeDocument/2006/relationships/hyperlink" Target="https://www.skillsforhealth.org.uk/core-skills-training-framework/#england"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CSTF-Mapping_tool-StatMand-v1.6.2.xls%20(live.com)" TargetMode="External"/><Relationship Id="rId5" Type="http://schemas.openxmlformats.org/officeDocument/2006/relationships/hyperlink" Target="Training%20resource%20for%20GP%20practice%20staff%20(bma.org.uk)" TargetMode="External"/><Relationship Id="rId4" Type="http://schemas.openxmlformats.org/officeDocument/2006/relationships/hyperlink" Target="Statutory%20and%20Mandatory%20Training%20-%20elearning%20for%20healthcare%20(e-lfh.org.u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lfh.org.uk/"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hyperlink" Target="https://learninghub.nhs.uk/"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5.png"/><Relationship Id="rId4" Type="http://schemas.openxmlformats.org/officeDocument/2006/relationships/diagramLayout" Target="../diagrams/layout3.xml"/><Relationship Id="rId9" Type="http://schemas.openxmlformats.org/officeDocument/2006/relationships/hyperlink" Target="e-Learning%20Platforms%20|%20Suffolk%20&amp;%20North%20East%20Essex%20Training%20Hub%20(sneetraininghub.org.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hyperlink" Target="https://suffolkandnortheastessex.icb.nhs.uk/health-and-care-professionals-area/support-for-primary-care/clinical-systems/" TargetMode="Externa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hyperlink" Target="NHS%20App%20guidance%20for%20GP%20practices%20-%20NHS%20England%20Digital" TargetMode="External"/><Relationship Id="rId7"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nhs.uk/nhs-app/" TargetMode="External"/><Relationship Id="rId5" Type="http://schemas.openxmlformats.org/officeDocument/2006/relationships/hyperlink" Target="https://digital.nhs.uk/services/nhs-app/toolkit" TargetMode="External"/><Relationship Id="rId4" Type="http://schemas.openxmlformats.org/officeDocument/2006/relationships/hyperlink" Target="https://digital.nhs.uk/services/nhs-app/toolkit/walk-through-videos?utm_source=ehq_newsletter&amp;utm_medium=email&amp;utm_campaign=ehq-Whats-Happening-on-Lets-Talk-SNEE-22-March-2024&amp;utm_campaign=website&amp;utm_medium=email&amp;utm_source=ehq"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5.xml"/><Relationship Id="rId11" Type="http://schemas.openxmlformats.org/officeDocument/2006/relationships/image" Target="../media/image39.jpeg"/><Relationship Id="rId5" Type="http://schemas.openxmlformats.org/officeDocument/2006/relationships/diagramLayout" Target="../diagrams/layout5.xml"/><Relationship Id="rId10" Type="http://schemas.openxmlformats.org/officeDocument/2006/relationships/hyperlink" Target="https://www.nhsemployers.org/system/files/2021-07/Appraisals-and-KSF-made-simple.pdf?hash=3E015A95A3B09C04E0B2159471051866C50E9FE4&amp;la=en" TargetMode="External"/><Relationship Id="rId4" Type="http://schemas.openxmlformats.org/officeDocument/2006/relationships/diagramData" Target="../diagrams/data5.xml"/><Relationship Id="rId9" Type="http://schemas.openxmlformats.org/officeDocument/2006/relationships/hyperlink" Target="https://www.england.nhs.uk/professional-standards/medical-revalidation/appraisers/" TargetMode="Externa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png"/><Relationship Id="rId7" Type="http://schemas.openxmlformats.org/officeDocument/2006/relationships/diagramQuickStyle" Target="../diagrams/quickStyle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hyperlink" Target="https://www.england.nhs.uk/long-read/supervision-guidance-for-primary-care-network-multidisciplinary-teams/" TargetMode="External"/><Relationship Id="rId9" Type="http://schemas.microsoft.com/office/2007/relationships/diagramDrawing" Target="../diagrams/drawing6.xml"/></Relationships>
</file>

<file path=ppt/slides/_rels/slide2.xml.rels><?xml version="1.0" encoding="UTF-8" standalone="yes"?>
<Relationships xmlns="http://schemas.openxmlformats.org/package/2006/relationships"><Relationship Id="rId3" Type="http://schemas.openxmlformats.org/officeDocument/2006/relationships/hyperlink" Target="mailto:training.hub@snee.nhs.uk"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8" Type="http://schemas.openxmlformats.org/officeDocument/2006/relationships/hyperlink" Target="https://portal.e-lfh.org.uk/Catalogue/Index?HierarchyId=0_54104&amp;programmeId=54104" TargetMode="External"/><Relationship Id="rId3" Type="http://schemas.openxmlformats.org/officeDocument/2006/relationships/image" Target="../media/image3.png"/><Relationship Id="rId7" Type="http://schemas.openxmlformats.org/officeDocument/2006/relationships/hyperlink" Target="https://www.hee.nhs.uk/sites/default/files/documents/HEE%20Quality%20Framework%202021.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councilofdeans.org.uk/wp-content/uploads/2023/04/Allied-Health-Professions-Educator-Framework.pdf" TargetMode="External"/><Relationship Id="rId5" Type="http://schemas.openxmlformats.org/officeDocument/2006/relationships/hyperlink" Target="https://www.skillsforhealth.org.uk/resources/nurse-and-midwife-educators-career-framework/" TargetMode="External"/><Relationship Id="rId10" Type="http://schemas.openxmlformats.org/officeDocument/2006/relationships/hyperlink" Target="https://www.england.nhs.uk/mat-transformation/safe-learning-environment-charter/" TargetMode="External"/><Relationship Id="rId4" Type="http://schemas.openxmlformats.org/officeDocument/2006/relationships/hyperlink" Target="https://www.england.nhs.uk/long-read/educator-workforce-strategy/" TargetMode="External"/><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hyperlink" Target="https://forms.office.com/e/Qk77p8aZC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hyperlink" Target="Training%20Hubs%20|%20Health%20Education%20England%20(hee.nhs.uk)" TargetMode="Externa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tm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flImv-0dVVU?feature=oembed"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sneetraininghub.org.uk/" TargetMode="External"/><Relationship Id="rId5" Type="http://schemas.openxmlformats.org/officeDocument/2006/relationships/image" Target="../media/image8.png"/><Relationship Id="rId4" Type="http://schemas.openxmlformats.org/officeDocument/2006/relationships/hyperlink" Target="https://www.sneetraininghub.org.uk/who-we-a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BnS5mLJ3Dpk?feature=oembed"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hyperlink" Target="https://www.sneetraininghub.org.uk/e-learning-platforms/" TargetMode="External"/><Relationship Id="rId3" Type="http://schemas.openxmlformats.org/officeDocument/2006/relationships/image" Target="../media/image10.jpg"/><Relationship Id="rId7" Type="http://schemas.openxmlformats.org/officeDocument/2006/relationships/hyperlink" Target="https://www.sneetraininghub.org.uk/e-learning-resources/"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sneetraininghub.org.uk/resources/" TargetMode="External"/><Relationship Id="rId5" Type="http://schemas.openxmlformats.org/officeDocument/2006/relationships/hyperlink" Target="https://events.sneetraininghub.org.uk/calendar" TargetMode="External"/><Relationship Id="rId4" Type="http://schemas.openxmlformats.org/officeDocument/2006/relationships/hyperlink" Target="https://www.sneetraininghub.org.u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The%20GP%20Support%20Hub%20|%20Confidential%20support%20service%20for%20GPs"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50207" y="1801880"/>
            <a:ext cx="4747280" cy="2106040"/>
          </a:xfrm>
        </p:spPr>
        <p:txBody>
          <a:bodyPr rtlCol="0" anchor="b">
            <a:normAutofit/>
          </a:bodyPr>
          <a:lstStyle/>
          <a:p>
            <a:pPr algn="l" rtl="0"/>
            <a:r>
              <a:rPr lang="en-GB" sz="4800" dirty="0">
                <a:solidFill>
                  <a:srgbClr val="FFFFFF"/>
                </a:solidFill>
                <a:latin typeface="Arial" panose="020B0604020202020204" pitchFamily="34" charset="0"/>
                <a:cs typeface="Arial" panose="020B0604020202020204" pitchFamily="34" charset="0"/>
              </a:rPr>
              <a:t>Primary care induction Programme</a:t>
            </a:r>
          </a:p>
        </p:txBody>
      </p:sp>
      <p:sp>
        <p:nvSpPr>
          <p:cNvPr id="18" name="Rectangle 17">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952062" y="4767439"/>
            <a:ext cx="4849350" cy="1244483"/>
          </a:xfrm>
        </p:spPr>
        <p:txBody>
          <a:bodyPr rtlCol="0" anchor="t">
            <a:normAutofit/>
          </a:bodyPr>
          <a:lstStyle/>
          <a:p>
            <a:pPr algn="l" rtl="0"/>
            <a:r>
              <a:rPr lang="en-GB" dirty="0">
                <a:solidFill>
                  <a:srgbClr val="FFFFFF"/>
                </a:solidFill>
                <a:latin typeface="Arial" panose="020B0604020202020204" pitchFamily="34" charset="0"/>
                <a:cs typeface="Arial" panose="020B0604020202020204" pitchFamily="34" charset="0"/>
              </a:rPr>
              <a:t>Education and Training in Primary care</a:t>
            </a:r>
          </a:p>
        </p:txBody>
      </p:sp>
      <p:sp>
        <p:nvSpPr>
          <p:cNvPr id="20" name="Oval 19">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text on a white background&#10;&#10;">
            <a:extLst>
              <a:ext uri="{FF2B5EF4-FFF2-40B4-BE49-F238E27FC236}">
                <a16:creationId xmlns:a16="http://schemas.microsoft.com/office/drawing/2014/main" id="{089E3EEA-6C0A-1BDE-30D8-E5A58F562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295" y="1758589"/>
            <a:ext cx="2926250" cy="743823"/>
          </a:xfrm>
          <a:prstGeom prst="rect">
            <a:avLst/>
          </a:prstGeom>
        </p:spPr>
      </p:pic>
      <p:pic>
        <p:nvPicPr>
          <p:cNvPr id="15" name="Picture 14" descr="A close-up of a logo&#10;&#10;">
            <a:extLst>
              <a:ext uri="{FF2B5EF4-FFF2-40B4-BE49-F238E27FC236}">
                <a16:creationId xmlns:a16="http://schemas.microsoft.com/office/drawing/2014/main" id="{5E7F3E74-8AF1-C777-64C2-BD7E8A25B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825" y="2876061"/>
            <a:ext cx="4182042" cy="1479524"/>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33013-3FA5-A92A-BED7-F5FE19B30B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E014FF-F9E1-DF4B-48DB-59344C82B3F3}"/>
              </a:ext>
            </a:extLst>
          </p:cNvPr>
          <p:cNvSpPr>
            <a:spLocks noGrp="1"/>
          </p:cNvSpPr>
          <p:nvPr>
            <p:ph type="title"/>
          </p:nvPr>
        </p:nvSpPr>
        <p:spPr>
          <a:xfrm>
            <a:off x="838200" y="390025"/>
            <a:ext cx="10515600" cy="1325563"/>
          </a:xfrm>
        </p:spPr>
        <p:txBody>
          <a:bodyPr rtlCol="0">
            <a:normAutofit/>
          </a:bodyPr>
          <a:lstStyle/>
          <a:p>
            <a:pPr rtl="0"/>
            <a:r>
              <a:rPr lang="en-GB" sz="3600" dirty="0">
                <a:latin typeface="Arial" panose="020B0604020202020204" pitchFamily="34" charset="0"/>
                <a:cs typeface="Arial" panose="020B0604020202020204" pitchFamily="34" charset="0"/>
              </a:rPr>
              <a:t>The Importance of Induction</a:t>
            </a:r>
          </a:p>
        </p:txBody>
      </p:sp>
      <p:sp>
        <p:nvSpPr>
          <p:cNvPr id="7" name="TextBox 6">
            <a:extLst>
              <a:ext uri="{FF2B5EF4-FFF2-40B4-BE49-F238E27FC236}">
                <a16:creationId xmlns:a16="http://schemas.microsoft.com/office/drawing/2014/main" id="{A2D2708E-AA4C-AA24-09C4-676B64D62BA9}"/>
              </a:ext>
            </a:extLst>
          </p:cNvPr>
          <p:cNvSpPr txBox="1"/>
          <p:nvPr/>
        </p:nvSpPr>
        <p:spPr>
          <a:xfrm>
            <a:off x="6592607" y="5899722"/>
            <a:ext cx="3270436" cy="253916"/>
          </a:xfrm>
          <a:prstGeom prst="rect">
            <a:avLst/>
          </a:prstGeom>
          <a:noFill/>
        </p:spPr>
        <p:txBody>
          <a:bodyPr wrap="square">
            <a:spAutoFit/>
          </a:bodyPr>
          <a:lstStyle/>
          <a:p>
            <a:pPr algn="ctr"/>
            <a:r>
              <a:rPr lang="en-GB" sz="1050" dirty="0">
                <a:latin typeface="Arial" panose="020B0604020202020204" pitchFamily="34" charset="0"/>
                <a:cs typeface="Arial" panose="020B0604020202020204" pitchFamily="34" charset="0"/>
              </a:rPr>
              <a:t>Example taken from the full document found </a:t>
            </a:r>
            <a:r>
              <a:rPr lang="en-GB" sz="1050" dirty="0">
                <a:latin typeface="Arial" panose="020B0604020202020204" pitchFamily="34" charset="0"/>
                <a:cs typeface="Arial" panose="020B0604020202020204" pitchFamily="34" charset="0"/>
                <a:hlinkClick r:id="rId3"/>
              </a:rPr>
              <a:t>here</a:t>
            </a:r>
            <a:endParaRPr lang="en-GB" sz="105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F36CFE0-787F-0B57-87D8-D70D420ED25B}"/>
              </a:ext>
            </a:extLst>
          </p:cNvPr>
          <p:cNvSpPr txBox="1"/>
          <p:nvPr/>
        </p:nvSpPr>
        <p:spPr>
          <a:xfrm>
            <a:off x="789802" y="1991773"/>
            <a:ext cx="5086350" cy="4247317"/>
          </a:xfrm>
          <a:prstGeom prst="rect">
            <a:avLst/>
          </a:prstGeom>
          <a:noFill/>
        </p:spPr>
        <p:txBody>
          <a:bodyPr wrap="square" rtlCol="0">
            <a:spAutoFit/>
          </a:bodyPr>
          <a:lstStyle/>
          <a:p>
            <a:pPr marL="285750" indent="-285750">
              <a:buClr>
                <a:srgbClr val="C7417B"/>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NHSE have created an </a:t>
            </a:r>
            <a:r>
              <a:rPr lang="en-GB" sz="1400" dirty="0">
                <a:latin typeface="Arial" panose="020B0604020202020204" pitchFamily="34" charset="0"/>
                <a:cs typeface="Arial" panose="020B0604020202020204" pitchFamily="34" charset="0"/>
                <a:hlinkClick r:id="rId3"/>
              </a:rPr>
              <a:t>'Example induction checklist’ template </a:t>
            </a:r>
            <a:r>
              <a:rPr lang="en-GB" sz="1400" dirty="0">
                <a:latin typeface="Arial" panose="020B0604020202020204" pitchFamily="34" charset="0"/>
                <a:cs typeface="Arial" panose="020B0604020202020204" pitchFamily="34" charset="0"/>
              </a:rPr>
              <a:t>for multidisciplinary team staff in general practice</a:t>
            </a:r>
          </a:p>
          <a:p>
            <a:pPr marL="285750" indent="-285750">
              <a:buClr>
                <a:srgbClr val="C7417B"/>
              </a:buClr>
              <a:buFont typeface="Wingdings" panose="05000000000000000000" pitchFamily="2" charset="2"/>
              <a:buChar char="Ø"/>
            </a:pPr>
            <a:endParaRPr lang="en-GB" sz="1400" dirty="0">
              <a:latin typeface="Arial" panose="020B0604020202020204" pitchFamily="34" charset="0"/>
              <a:cs typeface="Arial" panose="020B0604020202020204" pitchFamily="34" charset="0"/>
            </a:endParaRPr>
          </a:p>
          <a:p>
            <a:pPr marL="285750" indent="-285750">
              <a:buClr>
                <a:srgbClr val="C7417B"/>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This example induction checklist template provides a consistent and comprehensive set of steps to give staff in primary care settings an effective induction, supporting them to </a:t>
            </a:r>
            <a:r>
              <a:rPr lang="en-GB" sz="1400" b="1" dirty="0">
                <a:latin typeface="Arial" panose="020B0604020202020204" pitchFamily="34" charset="0"/>
                <a:cs typeface="Arial" panose="020B0604020202020204" pitchFamily="34" charset="0"/>
              </a:rPr>
              <a:t>integrate and gain confidence </a:t>
            </a:r>
            <a:r>
              <a:rPr lang="en-GB" sz="1400" dirty="0">
                <a:latin typeface="Arial" panose="020B0604020202020204" pitchFamily="34" charset="0"/>
                <a:cs typeface="Arial" panose="020B0604020202020204" pitchFamily="34" charset="0"/>
              </a:rPr>
              <a:t>in their new roles.  </a:t>
            </a:r>
          </a:p>
          <a:p>
            <a:pPr marL="285750" indent="-285750">
              <a:buClr>
                <a:srgbClr val="C7417B"/>
              </a:buClr>
              <a:buFont typeface="Wingdings" panose="05000000000000000000" pitchFamily="2" charset="2"/>
              <a:buChar char="Ø"/>
            </a:pPr>
            <a:endParaRPr lang="en-GB" sz="1400" dirty="0">
              <a:latin typeface="Arial" panose="020B0604020202020204" pitchFamily="34" charset="0"/>
              <a:cs typeface="Arial" panose="020B0604020202020204" pitchFamily="34" charset="0"/>
            </a:endParaRPr>
          </a:p>
          <a:p>
            <a:pPr marL="285750" indent="-285750">
              <a:buClr>
                <a:srgbClr val="C7417B"/>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They recommend that primary care organisations may wish to consider using this template as part of their standard induction processes, tailoring the checklist items to suit local needs. </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Please note that this template is intended as optional guidance.  Practices, PCNs and other employers are responsible for ensuring their staff undergo an appropriate induction to the organisation and their role.  Discussions around which is most appropriate for staff and the workplace, must always be agreed with an employer.</a:t>
            </a:r>
          </a:p>
        </p:txBody>
      </p:sp>
      <p:pic>
        <p:nvPicPr>
          <p:cNvPr id="19" name="Picture 18" descr="Training Hub logo">
            <a:extLst>
              <a:ext uri="{FF2B5EF4-FFF2-40B4-BE49-F238E27FC236}">
                <a16:creationId xmlns:a16="http://schemas.microsoft.com/office/drawing/2014/main" id="{4A6AF6CA-4638-77A5-09E2-8F996A5A1C11}"/>
              </a:ext>
            </a:extLst>
          </p:cNvPr>
          <p:cNvPicPr>
            <a:picLocks noChangeAspect="1"/>
          </p:cNvPicPr>
          <p:nvPr/>
        </p:nvPicPr>
        <p:blipFill>
          <a:blip r:embed="rId4"/>
          <a:stretch>
            <a:fillRect/>
          </a:stretch>
        </p:blipFill>
        <p:spPr>
          <a:xfrm>
            <a:off x="9863043" y="363898"/>
            <a:ext cx="1956986" cy="688908"/>
          </a:xfrm>
          <a:prstGeom prst="rect">
            <a:avLst/>
          </a:prstGeom>
        </p:spPr>
      </p:pic>
      <p:sp>
        <p:nvSpPr>
          <p:cNvPr id="12" name="TextBox 11">
            <a:extLst>
              <a:ext uri="{FF2B5EF4-FFF2-40B4-BE49-F238E27FC236}">
                <a16:creationId xmlns:a16="http://schemas.microsoft.com/office/drawing/2014/main" id="{379B991F-657F-D3D2-BFD8-0ACFE6FEE930}"/>
              </a:ext>
            </a:extLst>
          </p:cNvPr>
          <p:cNvSpPr txBox="1"/>
          <p:nvPr/>
        </p:nvSpPr>
        <p:spPr>
          <a:xfrm>
            <a:off x="789802" y="1530922"/>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NHSE </a:t>
            </a:r>
            <a:r>
              <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Example induction checklist </a:t>
            </a:r>
          </a:p>
        </p:txBody>
      </p:sp>
      <p:pic>
        <p:nvPicPr>
          <p:cNvPr id="6" name="Picture 5" descr="A blue and white checklist">
            <a:extLst>
              <a:ext uri="{FF2B5EF4-FFF2-40B4-BE49-F238E27FC236}">
                <a16:creationId xmlns:a16="http://schemas.microsoft.com/office/drawing/2014/main" id="{613C364D-9F9D-8B69-C191-39BAFDD8BB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8625" y="1436994"/>
            <a:ext cx="4349750" cy="4368800"/>
          </a:xfrm>
          <a:prstGeom prst="rect">
            <a:avLst/>
          </a:prstGeom>
          <a:effectLst>
            <a:glow rad="101600">
              <a:schemeClr val="tx1">
                <a:alpha val="60000"/>
              </a:schemeClr>
            </a:glow>
          </a:effectLst>
        </p:spPr>
      </p:pic>
    </p:spTree>
    <p:extLst>
      <p:ext uri="{BB962C8B-B14F-4D97-AF65-F5344CB8AC3E}">
        <p14:creationId xmlns:p14="http://schemas.microsoft.com/office/powerpoint/2010/main" val="354175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DA6F6-757D-EFC0-A8B7-C0EACF346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B615D4-A3F3-D2F7-5F00-1815397FA2DD}"/>
              </a:ext>
            </a:extLst>
          </p:cNvPr>
          <p:cNvSpPr>
            <a:spLocks noGrp="1"/>
          </p:cNvSpPr>
          <p:nvPr>
            <p:ph type="title"/>
          </p:nvPr>
        </p:nvSpPr>
        <p:spPr>
          <a:xfrm>
            <a:off x="838200" y="390025"/>
            <a:ext cx="10515600" cy="1325563"/>
          </a:xfrm>
        </p:spPr>
        <p:txBody>
          <a:bodyPr rtlCol="0">
            <a:normAutofit/>
          </a:bodyPr>
          <a:lstStyle/>
          <a:p>
            <a:pPr rtl="0"/>
            <a:r>
              <a:rPr lang="en-GB" sz="3600" dirty="0">
                <a:latin typeface="Arial" panose="020B0604020202020204" pitchFamily="34" charset="0"/>
                <a:cs typeface="Arial" panose="020B0604020202020204" pitchFamily="34" charset="0"/>
              </a:rPr>
              <a:t>Induction Examples</a:t>
            </a:r>
          </a:p>
        </p:txBody>
      </p:sp>
      <p:pic>
        <p:nvPicPr>
          <p:cNvPr id="19" name="Picture 18" descr="Training Hub logo">
            <a:extLst>
              <a:ext uri="{FF2B5EF4-FFF2-40B4-BE49-F238E27FC236}">
                <a16:creationId xmlns:a16="http://schemas.microsoft.com/office/drawing/2014/main" id="{7FF22C4A-D5FD-DDE2-23F4-38008D16E7E9}"/>
              </a:ext>
            </a:extLst>
          </p:cNvPr>
          <p:cNvPicPr>
            <a:picLocks noChangeAspect="1"/>
          </p:cNvPicPr>
          <p:nvPr/>
        </p:nvPicPr>
        <p:blipFill>
          <a:blip r:embed="rId3"/>
          <a:stretch>
            <a:fillRect/>
          </a:stretch>
        </p:blipFill>
        <p:spPr>
          <a:xfrm>
            <a:off x="9863043" y="363898"/>
            <a:ext cx="1956986" cy="688908"/>
          </a:xfrm>
          <a:prstGeom prst="rect">
            <a:avLst/>
          </a:prstGeom>
        </p:spPr>
      </p:pic>
      <p:sp>
        <p:nvSpPr>
          <p:cNvPr id="12" name="TextBox 11">
            <a:extLst>
              <a:ext uri="{FF2B5EF4-FFF2-40B4-BE49-F238E27FC236}">
                <a16:creationId xmlns:a16="http://schemas.microsoft.com/office/drawing/2014/main" id="{373666EA-3548-03DA-68B3-5C61CF9C0AD9}"/>
              </a:ext>
            </a:extLst>
          </p:cNvPr>
          <p:cNvSpPr txBox="1"/>
          <p:nvPr/>
        </p:nvSpPr>
        <p:spPr>
          <a:xfrm>
            <a:off x="789802" y="1715588"/>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Other </a:t>
            </a:r>
            <a:r>
              <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Example induction </a:t>
            </a:r>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templates</a:t>
            </a:r>
            <a:endPar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B5CDCCD-9567-208F-111C-F249A4836E31}"/>
              </a:ext>
            </a:extLst>
          </p:cNvPr>
          <p:cNvSpPr txBox="1"/>
          <p:nvPr/>
        </p:nvSpPr>
        <p:spPr>
          <a:xfrm>
            <a:off x="789802" y="2193703"/>
            <a:ext cx="9687698" cy="646331"/>
          </a:xfrm>
          <a:prstGeom prst="rect">
            <a:avLst/>
          </a:prstGeom>
          <a:noFill/>
        </p:spPr>
        <p:txBody>
          <a:bodyPr wrap="square" rtlCol="0">
            <a:spAutoFit/>
          </a:bodyPr>
          <a:lstStyle/>
          <a:p>
            <a:pPr>
              <a:buClr>
                <a:srgbClr val="C7417B"/>
              </a:buClr>
            </a:pPr>
            <a:r>
              <a:rPr lang="en-GB" sz="1200" dirty="0">
                <a:latin typeface="Arial" panose="020B0604020202020204" pitchFamily="34" charset="0"/>
                <a:cs typeface="Arial" panose="020B0604020202020204" pitchFamily="34" charset="0"/>
              </a:rPr>
              <a:t>There are also profession specific example induction checklists that have been published my several professional bodies.   </a:t>
            </a:r>
          </a:p>
          <a:p>
            <a:pPr>
              <a:buClr>
                <a:srgbClr val="C7417B"/>
              </a:buClr>
            </a:pPr>
            <a:endParaRPr lang="en-GB" sz="1200" dirty="0">
              <a:latin typeface="Arial" panose="020B0604020202020204" pitchFamily="34" charset="0"/>
              <a:cs typeface="Arial" panose="020B0604020202020204" pitchFamily="34" charset="0"/>
            </a:endParaRPr>
          </a:p>
          <a:p>
            <a:pPr>
              <a:buClr>
                <a:srgbClr val="C7417B"/>
              </a:buClr>
            </a:pPr>
            <a:r>
              <a:rPr lang="en-GB" sz="1200" dirty="0">
                <a:latin typeface="Arial" panose="020B0604020202020204" pitchFamily="34" charset="0"/>
                <a:cs typeface="Arial" panose="020B0604020202020204" pitchFamily="34" charset="0"/>
              </a:rPr>
              <a:t>Please see list below for resources: </a:t>
            </a:r>
          </a:p>
        </p:txBody>
      </p:sp>
      <p:graphicFrame>
        <p:nvGraphicFramePr>
          <p:cNvPr id="3" name="Table 2">
            <a:extLst>
              <a:ext uri="{FF2B5EF4-FFF2-40B4-BE49-F238E27FC236}">
                <a16:creationId xmlns:a16="http://schemas.microsoft.com/office/drawing/2014/main" id="{32AC5D3B-ACE2-0302-EFA8-A0B8B22452AA}"/>
              </a:ext>
            </a:extLst>
          </p:cNvPr>
          <p:cNvGraphicFramePr>
            <a:graphicFrameLocks noGrp="1"/>
          </p:cNvGraphicFramePr>
          <p:nvPr>
            <p:extLst>
              <p:ext uri="{D42A27DB-BD31-4B8C-83A1-F6EECF244321}">
                <p14:modId xmlns:p14="http://schemas.microsoft.com/office/powerpoint/2010/main" val="354923298"/>
              </p:ext>
            </p:extLst>
          </p:nvPr>
        </p:nvGraphicFramePr>
        <p:xfrm>
          <a:off x="3028950" y="3410482"/>
          <a:ext cx="8128000" cy="2560320"/>
        </p:xfrm>
        <a:graphic>
          <a:graphicData uri="http://schemas.openxmlformats.org/drawingml/2006/table">
            <a:tbl>
              <a:tblPr firstRow="1" bandRow="1">
                <a:tableStyleId>{B301B821-A1FF-4177-AEE7-76D212191A09}</a:tableStyleId>
              </a:tblPr>
              <a:tblGrid>
                <a:gridCol w="4064000">
                  <a:extLst>
                    <a:ext uri="{9D8B030D-6E8A-4147-A177-3AD203B41FA5}">
                      <a16:colId xmlns:a16="http://schemas.microsoft.com/office/drawing/2014/main" val="1442736054"/>
                    </a:ext>
                  </a:extLst>
                </a:gridCol>
                <a:gridCol w="4064000">
                  <a:extLst>
                    <a:ext uri="{9D8B030D-6E8A-4147-A177-3AD203B41FA5}">
                      <a16:colId xmlns:a16="http://schemas.microsoft.com/office/drawing/2014/main" val="1914056919"/>
                    </a:ext>
                  </a:extLst>
                </a:gridCol>
              </a:tblGrid>
              <a:tr h="207856">
                <a:tc>
                  <a:txBody>
                    <a:bodyPr/>
                    <a:lstStyle/>
                    <a:p>
                      <a:r>
                        <a:rPr lang="en-GB" sz="1200" b="0" dirty="0">
                          <a:solidFill>
                            <a:schemeClr val="bg1"/>
                          </a:solidFill>
                        </a:rPr>
                        <a:t>Example Link</a:t>
                      </a:r>
                      <a:endParaRPr lang="en-GB" sz="1200" b="0" dirty="0">
                        <a:solidFill>
                          <a:schemeClr val="bg1"/>
                        </a:solidFill>
                        <a:latin typeface="Arial" panose="020B0604020202020204" pitchFamily="34" charset="0"/>
                        <a:cs typeface="Arial" panose="020B0604020202020204" pitchFamily="34" charset="0"/>
                      </a:endParaRPr>
                    </a:p>
                  </a:txBody>
                  <a:tcPr/>
                </a:tc>
                <a:tc>
                  <a:txBody>
                    <a:bodyPr/>
                    <a:lstStyle/>
                    <a:p>
                      <a:r>
                        <a:rPr lang="en-GB" sz="1200" b="0" dirty="0"/>
                        <a:t>Produced by</a:t>
                      </a:r>
                      <a:endParaRPr lang="en-GB"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8699598"/>
                  </a:ext>
                </a:extLst>
              </a:tr>
              <a:tr h="207856">
                <a:tc>
                  <a:txBody>
                    <a:bodyPr/>
                    <a:lstStyle/>
                    <a:p>
                      <a:r>
                        <a:rPr lang="en-GB" sz="1200" b="0" dirty="0">
                          <a:solidFill>
                            <a:schemeClr val="tx1"/>
                          </a:solidFill>
                          <a:hlinkClick r:id="rId4">
                            <a:extLst>
                              <a:ext uri="{A12FA001-AC4F-418D-AE19-62706E023703}">
                                <ahyp:hlinkClr xmlns:ahyp="http://schemas.microsoft.com/office/drawing/2018/hyperlinkcolor" val="tx"/>
                              </a:ext>
                            </a:extLst>
                          </a:hlinkClick>
                        </a:rPr>
                        <a:t>Physiotherapist: First Contact Practitioner Induction checklist</a:t>
                      </a:r>
                      <a:endParaRPr lang="en-GB" sz="1200" b="0" dirty="0">
                        <a:solidFill>
                          <a:schemeClr val="tx1"/>
                        </a:solidFill>
                        <a:latin typeface="Arial" panose="020B0604020202020204" pitchFamily="34" charset="0"/>
                        <a:cs typeface="Arial" panose="020B0604020202020204" pitchFamily="34" charset="0"/>
                      </a:endParaRPr>
                    </a:p>
                  </a:txBody>
                  <a:tcPr/>
                </a:tc>
                <a:tc>
                  <a:txBody>
                    <a:bodyPr/>
                    <a:lstStyle/>
                    <a:p>
                      <a:r>
                        <a:rPr lang="en-GB" sz="1200" b="0" dirty="0"/>
                        <a:t>The Chartered Society of Physiotherapy</a:t>
                      </a:r>
                      <a:endParaRPr lang="en-GB"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51633271"/>
                  </a:ext>
                </a:extLst>
              </a:tr>
              <a:tr h="370840">
                <a:tc>
                  <a:txBody>
                    <a:bodyPr/>
                    <a:lstStyle/>
                    <a:p>
                      <a:r>
                        <a:rPr lang="en-GB" sz="1200" b="0" dirty="0">
                          <a:solidFill>
                            <a:schemeClr val="tx1"/>
                          </a:solidFill>
                          <a:hlinkClick r:id="rId5">
                            <a:extLst>
                              <a:ext uri="{A12FA001-AC4F-418D-AE19-62706E023703}">
                                <ahyp:hlinkClr xmlns:ahyp="http://schemas.microsoft.com/office/drawing/2018/hyperlinkcolor" val="tx"/>
                              </a:ext>
                            </a:extLst>
                          </a:hlinkClick>
                        </a:rPr>
                        <a:t>Pharmacy Example Induction checklist (CPPE)</a:t>
                      </a:r>
                      <a:endParaRPr lang="en-GB" sz="1200" b="0" dirty="0">
                        <a:solidFill>
                          <a:schemeClr val="tx1"/>
                        </a:solidFill>
                      </a:endParaRPr>
                    </a:p>
                    <a:p>
                      <a:endParaRPr lang="en-GB" sz="1200" b="0" dirty="0">
                        <a:solidFill>
                          <a:schemeClr val="tx1"/>
                        </a:solidFill>
                        <a:latin typeface="Arial" panose="020B0604020202020204" pitchFamily="34" charset="0"/>
                        <a:cs typeface="Arial" panose="020B0604020202020204" pitchFamily="34" charset="0"/>
                      </a:endParaRPr>
                    </a:p>
                  </a:txBody>
                  <a:tcPr/>
                </a:tc>
                <a:tc>
                  <a:txBody>
                    <a:bodyPr/>
                    <a:lstStyle/>
                    <a:p>
                      <a:r>
                        <a:rPr lang="en-GB" sz="1200" b="0" dirty="0"/>
                        <a:t>Centre for Pharmacy Postgraduate Education</a:t>
                      </a:r>
                      <a:endParaRPr lang="en-GB"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2473063"/>
                  </a:ext>
                </a:extLst>
              </a:tr>
              <a:tr h="370840">
                <a:tc>
                  <a:txBody>
                    <a:bodyPr/>
                    <a:lstStyle/>
                    <a:p>
                      <a:r>
                        <a:rPr lang="en-GB" sz="1200" b="0" dirty="0">
                          <a:solidFill>
                            <a:schemeClr val="tx1"/>
                          </a:solidFill>
                          <a:hlinkClick r:id="rId6">
                            <a:extLst>
                              <a:ext uri="{A12FA001-AC4F-418D-AE19-62706E023703}">
                                <ahyp:hlinkClr xmlns:ahyp="http://schemas.microsoft.com/office/drawing/2018/hyperlinkcolor" val="tx"/>
                              </a:ext>
                            </a:extLst>
                          </a:hlinkClick>
                        </a:rPr>
                        <a:t>General Practice Nursing Induction Template</a:t>
                      </a:r>
                      <a:endParaRPr lang="en-GB" sz="1200" b="0" dirty="0">
                        <a:solidFill>
                          <a:schemeClr val="tx1"/>
                        </a:solidFill>
                      </a:endParaRPr>
                    </a:p>
                    <a:p>
                      <a:endParaRPr lang="en-GB" sz="1200" b="0" dirty="0">
                        <a:solidFill>
                          <a:schemeClr val="tx1"/>
                        </a:solidFill>
                        <a:latin typeface="Arial" panose="020B0604020202020204" pitchFamily="34" charset="0"/>
                        <a:cs typeface="Arial" panose="020B0604020202020204" pitchFamily="34" charset="0"/>
                      </a:endParaRPr>
                    </a:p>
                  </a:txBody>
                  <a:tcPr/>
                </a:tc>
                <a:tc>
                  <a:txBody>
                    <a:bodyPr/>
                    <a:lstStyle/>
                    <a:p>
                      <a:r>
                        <a:rPr lang="en-GB" sz="1200" b="0" dirty="0"/>
                        <a:t>NHS England</a:t>
                      </a:r>
                      <a:endParaRPr lang="en-GB"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7346869"/>
                  </a:ext>
                </a:extLst>
              </a:tr>
              <a:tr h="370840">
                <a:tc>
                  <a:txBody>
                    <a:bodyPr/>
                    <a:lstStyle/>
                    <a:p>
                      <a:r>
                        <a:rPr lang="en-GB" sz="1200" b="0" dirty="0">
                          <a:solidFill>
                            <a:schemeClr val="tx1"/>
                          </a:solidFill>
                          <a:hlinkClick r:id="rId7">
                            <a:extLst>
                              <a:ext uri="{A12FA001-AC4F-418D-AE19-62706E023703}">
                                <ahyp:hlinkClr xmlns:ahyp="http://schemas.microsoft.com/office/drawing/2018/hyperlinkcolor" val="tx"/>
                              </a:ext>
                            </a:extLst>
                          </a:hlinkClick>
                        </a:rPr>
                        <a:t>Junior Doctors Induction Example</a:t>
                      </a:r>
                      <a:endParaRPr lang="en-GB" sz="1200" b="0" dirty="0">
                        <a:solidFill>
                          <a:schemeClr val="tx1"/>
                        </a:solidFill>
                      </a:endParaRPr>
                    </a:p>
                    <a:p>
                      <a:endParaRPr lang="en-GB" sz="1200" b="0" dirty="0">
                        <a:solidFill>
                          <a:schemeClr val="tx1"/>
                        </a:solidFill>
                        <a:latin typeface="Arial" panose="020B0604020202020204" pitchFamily="34" charset="0"/>
                        <a:cs typeface="Arial" panose="020B0604020202020204" pitchFamily="34" charset="0"/>
                      </a:endParaRPr>
                    </a:p>
                  </a:txBody>
                  <a:tcPr/>
                </a:tc>
                <a:tc>
                  <a:txBody>
                    <a:bodyPr/>
                    <a:lstStyle/>
                    <a:p>
                      <a:r>
                        <a:rPr lang="en-GB" sz="1200" b="0" dirty="0"/>
                        <a:t>British Medical Association</a:t>
                      </a:r>
                      <a:endParaRPr lang="en-GB"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55723717"/>
                  </a:ext>
                </a:extLst>
              </a:tr>
              <a:tr h="370840">
                <a:tc>
                  <a:txBody>
                    <a:bodyPr/>
                    <a:lstStyle/>
                    <a:p>
                      <a:r>
                        <a:rPr lang="en-GB" sz="1200" b="0" dirty="0">
                          <a:solidFill>
                            <a:schemeClr val="tx1"/>
                          </a:solidFill>
                          <a:hlinkClick r:id="rId8">
                            <a:extLst>
                              <a:ext uri="{A12FA001-AC4F-418D-AE19-62706E023703}">
                                <ahyp:hlinkClr xmlns:ahyp="http://schemas.microsoft.com/office/drawing/2018/hyperlinkcolor" val="tx"/>
                              </a:ext>
                            </a:extLst>
                          </a:hlinkClick>
                        </a:rPr>
                        <a:t>Information Governance Induction Checklist example</a:t>
                      </a:r>
                      <a:endParaRPr lang="en-GB" sz="1200" b="0" dirty="0">
                        <a:solidFill>
                          <a:schemeClr val="tx1"/>
                        </a:solidFill>
                      </a:endParaRPr>
                    </a:p>
                    <a:p>
                      <a:endParaRPr lang="en-GB" sz="1200" b="0" dirty="0">
                        <a:solidFill>
                          <a:schemeClr val="tx1"/>
                        </a:solidFill>
                        <a:latin typeface="Arial" panose="020B0604020202020204" pitchFamily="34" charset="0"/>
                        <a:cs typeface="Arial" panose="020B0604020202020204" pitchFamily="34" charset="0"/>
                      </a:endParaRPr>
                    </a:p>
                  </a:txBody>
                  <a:tcPr/>
                </a:tc>
                <a:tc>
                  <a:txBody>
                    <a:bodyPr/>
                    <a:lstStyle/>
                    <a:p>
                      <a:r>
                        <a:rPr lang="en-GB" sz="1200" b="0" dirty="0"/>
                        <a:t>SNEE Integrated Care Board</a:t>
                      </a:r>
                      <a:endParaRPr lang="en-GB"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39706497"/>
                  </a:ext>
                </a:extLst>
              </a:tr>
            </a:tbl>
          </a:graphicData>
        </a:graphic>
      </p:graphicFrame>
      <p:pic>
        <p:nvPicPr>
          <p:cNvPr id="5" name="Graphic 4" descr="Checklist with solid fill">
            <a:extLst>
              <a:ext uri="{FF2B5EF4-FFF2-40B4-BE49-F238E27FC236}">
                <a16:creationId xmlns:a16="http://schemas.microsoft.com/office/drawing/2014/main" id="{371966B8-F98F-0312-0C9A-0CFC0E09E22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6182" y="3238459"/>
            <a:ext cx="2904367" cy="2904367"/>
          </a:xfrm>
          <a:prstGeom prst="rect">
            <a:avLst/>
          </a:prstGeom>
        </p:spPr>
      </p:pic>
    </p:spTree>
    <p:extLst>
      <p:ext uri="{BB962C8B-B14F-4D97-AF65-F5344CB8AC3E}">
        <p14:creationId xmlns:p14="http://schemas.microsoft.com/office/powerpoint/2010/main" val="71937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E32143-DCAE-F888-1D92-11C9A07E0151}"/>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52005B6-8203-45CB-4D29-FACE1EB33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D9734-0421-2B9C-D63F-EF000D61955D}"/>
              </a:ext>
            </a:extLst>
          </p:cNvPr>
          <p:cNvSpPr>
            <a:spLocks noGrp="1"/>
          </p:cNvSpPr>
          <p:nvPr>
            <p:ph type="title"/>
          </p:nvPr>
        </p:nvSpPr>
        <p:spPr>
          <a:xfrm>
            <a:off x="599060" y="298554"/>
            <a:ext cx="9688296" cy="834805"/>
          </a:xfrm>
        </p:spPr>
        <p:txBody>
          <a:bodyPr anchor="b">
            <a:normAutofit/>
          </a:bodyPr>
          <a:lstStyle/>
          <a:p>
            <a:r>
              <a:rPr lang="en-GB" sz="3600" dirty="0">
                <a:latin typeface="Arial" panose="020B0604020202020204" pitchFamily="34" charset="0"/>
                <a:cs typeface="Arial" panose="020B0604020202020204" pitchFamily="34" charset="0"/>
              </a:rPr>
              <a:t>Mandatory Training</a:t>
            </a:r>
          </a:p>
        </p:txBody>
      </p:sp>
      <p:sp>
        <p:nvSpPr>
          <p:cNvPr id="6" name="Rectangle 5">
            <a:extLst>
              <a:ext uri="{FF2B5EF4-FFF2-40B4-BE49-F238E27FC236}">
                <a16:creationId xmlns:a16="http://schemas.microsoft.com/office/drawing/2014/main" id="{5ECCD83E-EA51-D594-DE1B-B2774C36B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FE6D590-AC77-D162-6256-DEDF46F3C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Training Hub logo">
            <a:extLst>
              <a:ext uri="{FF2B5EF4-FFF2-40B4-BE49-F238E27FC236}">
                <a16:creationId xmlns:a16="http://schemas.microsoft.com/office/drawing/2014/main" id="{5D74B973-1295-7F96-106E-2C2E5B9A9C53}"/>
              </a:ext>
            </a:extLst>
          </p:cNvPr>
          <p:cNvPicPr>
            <a:picLocks noChangeAspect="1"/>
          </p:cNvPicPr>
          <p:nvPr/>
        </p:nvPicPr>
        <p:blipFill>
          <a:blip r:embed="rId2"/>
          <a:stretch>
            <a:fillRect/>
          </a:stretch>
        </p:blipFill>
        <p:spPr>
          <a:xfrm>
            <a:off x="9846200" y="330683"/>
            <a:ext cx="1956986" cy="688908"/>
          </a:xfrm>
          <a:prstGeom prst="rect">
            <a:avLst/>
          </a:prstGeom>
        </p:spPr>
      </p:pic>
      <p:sp>
        <p:nvSpPr>
          <p:cNvPr id="3" name="TextBox 2">
            <a:extLst>
              <a:ext uri="{FF2B5EF4-FFF2-40B4-BE49-F238E27FC236}">
                <a16:creationId xmlns:a16="http://schemas.microsoft.com/office/drawing/2014/main" id="{BA8CB0FD-0A55-7FCC-6D2F-BB85321C5C8A}"/>
              </a:ext>
            </a:extLst>
          </p:cNvPr>
          <p:cNvSpPr txBox="1"/>
          <p:nvPr/>
        </p:nvSpPr>
        <p:spPr>
          <a:xfrm>
            <a:off x="599060" y="1269194"/>
            <a:ext cx="11060881" cy="1123712"/>
          </a:xfrm>
          <a:prstGeom prst="round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Each GP practice is responsible for determining what mandatory and additional training its staff need.  They are also responsible for how this is delivered </a:t>
            </a:r>
          </a:p>
          <a:p>
            <a:endParaRPr lang="en-GB" sz="1200" dirty="0">
              <a:solidFill>
                <a:schemeClr val="bg1"/>
              </a:solidFill>
              <a:latin typeface="Arial" panose="020B0604020202020204" pitchFamily="34" charset="0"/>
              <a:cs typeface="Arial" panose="020B0604020202020204" pitchFamily="34" charset="0"/>
            </a:endParaRPr>
          </a:p>
          <a:p>
            <a:r>
              <a:rPr lang="en-GB" sz="1200" dirty="0">
                <a:solidFill>
                  <a:schemeClr val="bg1"/>
                </a:solidFill>
                <a:latin typeface="Arial" panose="020B0604020202020204" pitchFamily="34" charset="0"/>
                <a:cs typeface="Arial" panose="020B0604020202020204" pitchFamily="34" charset="0"/>
              </a:rPr>
              <a:t>We understand that across the SNEE region there may be various arrangements for mandatory training completion in general practice.  </a:t>
            </a:r>
          </a:p>
          <a:p>
            <a:endParaRPr lang="en-GB" sz="1200" dirty="0">
              <a:solidFill>
                <a:schemeClr val="bg1"/>
              </a:solidFill>
              <a:latin typeface="Arial" panose="020B0604020202020204" pitchFamily="34" charset="0"/>
              <a:cs typeface="Arial" panose="020B0604020202020204" pitchFamily="34" charset="0"/>
            </a:endParaRPr>
          </a:p>
          <a:p>
            <a:r>
              <a:rPr lang="en-GB" sz="1200" dirty="0">
                <a:solidFill>
                  <a:schemeClr val="bg1"/>
                </a:solidFill>
                <a:latin typeface="Arial" panose="020B0604020202020204" pitchFamily="34" charset="0"/>
                <a:cs typeface="Arial" panose="020B0604020202020204" pitchFamily="34" charset="0"/>
              </a:rPr>
              <a:t>For further information please see </a:t>
            </a:r>
            <a:r>
              <a:rPr lang="en-GB" sz="12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CQC: GP </a:t>
            </a:r>
            <a:r>
              <a:rPr lang="en-GB" sz="1200" dirty="0" err="1">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Mythbuster</a:t>
            </a:r>
            <a:r>
              <a:rPr lang="en-GB" sz="12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70: Mandatory Training considerations in general practice</a:t>
            </a:r>
            <a:r>
              <a:rPr lang="en-GB" sz="1200" dirty="0">
                <a:solidFill>
                  <a:schemeClr val="bg1"/>
                </a:solidFill>
                <a:latin typeface="Arial" panose="020B0604020202020204" pitchFamily="34" charset="0"/>
                <a:cs typeface="Arial" panose="020B0604020202020204" pitchFamily="34" charset="0"/>
              </a:rPr>
              <a:t>.</a:t>
            </a:r>
          </a:p>
        </p:txBody>
      </p:sp>
      <p:sp>
        <p:nvSpPr>
          <p:cNvPr id="4" name="TextBox 3" descr="Text box">
            <a:extLst>
              <a:ext uri="{FF2B5EF4-FFF2-40B4-BE49-F238E27FC236}">
                <a16:creationId xmlns:a16="http://schemas.microsoft.com/office/drawing/2014/main" id="{D6556B9A-C114-C4D9-643B-597DE66205A3}"/>
              </a:ext>
            </a:extLst>
          </p:cNvPr>
          <p:cNvSpPr txBox="1"/>
          <p:nvPr/>
        </p:nvSpPr>
        <p:spPr>
          <a:xfrm>
            <a:off x="587501" y="2976997"/>
            <a:ext cx="10766299" cy="646331"/>
          </a:xfrm>
          <a:prstGeom prst="rect">
            <a:avLst/>
          </a:prstGeom>
          <a:noFill/>
        </p:spPr>
        <p:txBody>
          <a:bodyPr wrap="square" rtlCol="0">
            <a:spAutoFit/>
          </a:bodyPr>
          <a:lstStyle/>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grpSp>
        <p:nvGrpSpPr>
          <p:cNvPr id="13" name="Group 12" descr="Text box">
            <a:extLst>
              <a:ext uri="{FF2B5EF4-FFF2-40B4-BE49-F238E27FC236}">
                <a16:creationId xmlns:a16="http://schemas.microsoft.com/office/drawing/2014/main" id="{11D6FABD-6931-ECC5-5A91-EACC8B35A8C2}"/>
              </a:ext>
            </a:extLst>
          </p:cNvPr>
          <p:cNvGrpSpPr/>
          <p:nvPr/>
        </p:nvGrpSpPr>
        <p:grpSpPr>
          <a:xfrm>
            <a:off x="498007" y="2665205"/>
            <a:ext cx="9713227" cy="4053314"/>
            <a:chOff x="451622" y="1661488"/>
            <a:chExt cx="9713227" cy="4053314"/>
          </a:xfrm>
        </p:grpSpPr>
        <p:sp>
          <p:nvSpPr>
            <p:cNvPr id="8" name="TextBox 7">
              <a:extLst>
                <a:ext uri="{FF2B5EF4-FFF2-40B4-BE49-F238E27FC236}">
                  <a16:creationId xmlns:a16="http://schemas.microsoft.com/office/drawing/2014/main" id="{2A031325-9C14-FEB9-85CA-3D0D4E7CFAD7}"/>
                </a:ext>
              </a:extLst>
            </p:cNvPr>
            <p:cNvSpPr txBox="1"/>
            <p:nvPr/>
          </p:nvSpPr>
          <p:spPr>
            <a:xfrm>
              <a:off x="628796" y="1661488"/>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The Core Skills Framework (CSTF)</a:t>
              </a:r>
              <a:endPar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F7D861B4-25E6-8310-548D-CB7224821291}"/>
                </a:ext>
              </a:extLst>
            </p:cNvPr>
            <p:cNvSpPr txBox="1"/>
            <p:nvPr/>
          </p:nvSpPr>
          <p:spPr>
            <a:xfrm>
              <a:off x="451622" y="2113816"/>
              <a:ext cx="5087980" cy="3600986"/>
            </a:xfrm>
            <a:prstGeom prst="rect">
              <a:avLst/>
            </a:prstGeom>
            <a:noFill/>
          </p:spPr>
          <p:txBody>
            <a:bodyPr wrap="square" rtlCol="0">
              <a:spAutoFit/>
            </a:bodyPr>
            <a:lstStyle/>
            <a:p>
              <a:pPr marL="171450" indent="-171450">
                <a:buClr>
                  <a:srgbClr val="C7417B"/>
                </a:buClr>
                <a:buFont typeface="Wingdings" panose="05000000000000000000" pitchFamily="2" charset="2"/>
                <a:buChar char="Ø"/>
              </a:pPr>
              <a:r>
                <a:rPr lang="en-GB" sz="1200" dirty="0">
                  <a:latin typeface="Arial" panose="020B0604020202020204" pitchFamily="34" charset="0"/>
                  <a:cs typeface="Arial" panose="020B0604020202020204" pitchFamily="34" charset="0"/>
                </a:rPr>
                <a:t>The Core Skills Training Framework (CSTF) was first developed in 2013 and has become widely recognised as the trusted standard for statutory and mandatory training in the health sector. </a:t>
              </a:r>
            </a:p>
            <a:p>
              <a:pPr marL="171450" indent="-171450">
                <a:buClr>
                  <a:srgbClr val="C7417B"/>
                </a:buClr>
                <a:buFont typeface="Wingdings" panose="05000000000000000000" pitchFamily="2" charset="2"/>
                <a:buChar char="Ø"/>
              </a:pPr>
              <a:endParaRPr lang="en-GB" sz="1200" dirty="0">
                <a:latin typeface="Arial" panose="020B0604020202020204" pitchFamily="34" charset="0"/>
                <a:cs typeface="Arial" panose="020B0604020202020204" pitchFamily="34" charset="0"/>
              </a:endParaRPr>
            </a:p>
            <a:p>
              <a:pPr marL="171450" indent="-171450">
                <a:buClr>
                  <a:srgbClr val="C7417B"/>
                </a:buClr>
                <a:buFont typeface="Wingdings" panose="05000000000000000000" pitchFamily="2" charset="2"/>
                <a:buChar char="Ø"/>
              </a:pPr>
              <a:r>
                <a:rPr lang="en-GB" sz="1200" dirty="0">
                  <a:latin typeface="Arial" panose="020B0604020202020204" pitchFamily="34" charset="0"/>
                  <a:cs typeface="Arial" panose="020B0604020202020204" pitchFamily="34" charset="0"/>
                </a:rPr>
                <a:t>It helps guide and standardise the focus and the delivery of key statutory and mandatory training skills.  </a:t>
              </a:r>
            </a:p>
            <a:p>
              <a:pPr marL="171450" indent="-171450">
                <a:buClr>
                  <a:srgbClr val="C7417B"/>
                </a:buClr>
                <a:buFont typeface="Wingdings" panose="05000000000000000000" pitchFamily="2" charset="2"/>
                <a:buChar char="Ø"/>
              </a:pPr>
              <a:endParaRPr lang="en-GB" sz="1200" dirty="0">
                <a:latin typeface="Arial" panose="020B0604020202020204" pitchFamily="34" charset="0"/>
                <a:cs typeface="Arial" panose="020B0604020202020204" pitchFamily="34" charset="0"/>
              </a:endParaRPr>
            </a:p>
            <a:p>
              <a:pPr marL="171450" indent="-171450">
                <a:buClr>
                  <a:srgbClr val="C7417B"/>
                </a:buClr>
                <a:buFont typeface="Wingdings" panose="05000000000000000000" pitchFamily="2" charset="2"/>
                <a:buChar char="Ø"/>
              </a:pPr>
              <a:r>
                <a:rPr lang="en-GB" sz="1200" dirty="0">
                  <a:latin typeface="Arial" panose="020B0604020202020204" pitchFamily="34" charset="0"/>
                  <a:cs typeface="Arial" panose="020B0604020202020204" pitchFamily="34" charset="0"/>
                </a:rPr>
                <a:t>It was developed in collaboration with employers, industry leading experts and professional bodies, such as the Resuscitation Council and the Infection Prevention Society (Skills for Health, 2023). </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For further information and learning opportunities, please see:</a:t>
              </a:r>
            </a:p>
            <a:p>
              <a:r>
                <a:rPr lang="en-GB" sz="1200" dirty="0">
                  <a:latin typeface="Arial" panose="020B0604020202020204" pitchFamily="34" charset="0"/>
                  <a:cs typeface="Arial" panose="020B0604020202020204" pitchFamily="34" charset="0"/>
                  <a:hlinkClick r:id="rId4"/>
                </a:rPr>
                <a:t>e-</a:t>
              </a:r>
              <a:r>
                <a:rPr lang="en-GB" sz="1200" dirty="0" err="1">
                  <a:latin typeface="Arial" panose="020B0604020202020204" pitchFamily="34" charset="0"/>
                  <a:cs typeface="Arial" panose="020B0604020202020204" pitchFamily="34" charset="0"/>
                  <a:hlinkClick r:id="rId4"/>
                </a:rPr>
                <a:t>lfh</a:t>
              </a:r>
              <a:r>
                <a:rPr lang="en-GB" sz="1200" dirty="0">
                  <a:latin typeface="Arial" panose="020B0604020202020204" pitchFamily="34" charset="0"/>
                  <a:cs typeface="Arial" panose="020B0604020202020204" pitchFamily="34" charset="0"/>
                  <a:hlinkClick r:id="rId4"/>
                </a:rPr>
                <a:t> Statutory and Mandatory Training Programme</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hlinkClick r:id="rId5"/>
                </a:rPr>
                <a:t>British Medical Association: Training resource for GP Practice Staff</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hlinkClick r:id="rId6"/>
                </a:rPr>
                <a:t>Core Skills Mapping Tool</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grpSp>
      <p:sp>
        <p:nvSpPr>
          <p:cNvPr id="11" name="TextBox 10">
            <a:extLst>
              <a:ext uri="{FF2B5EF4-FFF2-40B4-BE49-F238E27FC236}">
                <a16:creationId xmlns:a16="http://schemas.microsoft.com/office/drawing/2014/main" id="{25A1BE6D-D99B-F3DB-8459-D4A3EB6FE064}"/>
              </a:ext>
            </a:extLst>
          </p:cNvPr>
          <p:cNvSpPr txBox="1"/>
          <p:nvPr/>
        </p:nvSpPr>
        <p:spPr>
          <a:xfrm>
            <a:off x="6362343" y="2659359"/>
            <a:ext cx="5440843" cy="3575447"/>
          </a:xfrm>
          <a:prstGeom prst="round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latin typeface="Arial" panose="020B0604020202020204" pitchFamily="34" charset="0"/>
                <a:cs typeface="Arial" panose="020B0604020202020204" pitchFamily="34" charset="0"/>
              </a:rPr>
              <a:t>The CSTF consists of 11 core subjects for England that cover essential skills and knowledge for safe and effective working environments:  </a:t>
            </a:r>
          </a:p>
          <a:p>
            <a:endParaRPr lang="en-GB"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GB" sz="1200" dirty="0">
                <a:latin typeface="Arial" panose="020B0604020202020204" pitchFamily="34" charset="0"/>
                <a:cs typeface="Arial" panose="020B0604020202020204" pitchFamily="34" charset="0"/>
              </a:rPr>
              <a:t>Equality, diversity and human rights</a:t>
            </a:r>
          </a:p>
          <a:p>
            <a:pPr marL="171450" indent="-171450">
              <a:buFont typeface="Wingdings" panose="05000000000000000000" pitchFamily="2" charset="2"/>
              <a:buChar char="ü"/>
            </a:pPr>
            <a:r>
              <a:rPr lang="en-GB" sz="1200" dirty="0">
                <a:latin typeface="Arial" panose="020B0604020202020204" pitchFamily="34" charset="0"/>
                <a:cs typeface="Arial" panose="020B0604020202020204" pitchFamily="34" charset="0"/>
              </a:rPr>
              <a:t>Health, safety and welfare</a:t>
            </a:r>
          </a:p>
          <a:p>
            <a:pPr marL="171450" indent="-171450">
              <a:buFont typeface="Wingdings" panose="05000000000000000000" pitchFamily="2" charset="2"/>
              <a:buChar char="ü"/>
            </a:pPr>
            <a:r>
              <a:rPr lang="en-GB" sz="1200" dirty="0">
                <a:latin typeface="Arial" panose="020B0604020202020204" pitchFamily="34" charset="0"/>
                <a:cs typeface="Arial" panose="020B0604020202020204" pitchFamily="34" charset="0"/>
              </a:rPr>
              <a:t>Conflict resolution</a:t>
            </a:r>
          </a:p>
          <a:p>
            <a:pPr marL="171450" indent="-171450">
              <a:buFont typeface="Wingdings" panose="05000000000000000000" pitchFamily="2" charset="2"/>
              <a:buChar char="ü"/>
            </a:pPr>
            <a:r>
              <a:rPr lang="en-GB" sz="1200" dirty="0">
                <a:latin typeface="Arial" panose="020B0604020202020204" pitchFamily="34" charset="0"/>
                <a:cs typeface="Arial" panose="020B0604020202020204" pitchFamily="34" charset="0"/>
              </a:rPr>
              <a:t>Fire safety</a:t>
            </a:r>
          </a:p>
          <a:p>
            <a:pPr marL="171450" indent="-171450">
              <a:buFont typeface="Wingdings" panose="05000000000000000000" pitchFamily="2" charset="2"/>
              <a:buChar char="ü"/>
            </a:pPr>
            <a:r>
              <a:rPr lang="en-GB" sz="1200" dirty="0">
                <a:latin typeface="Arial" panose="020B0604020202020204" pitchFamily="34" charset="0"/>
                <a:cs typeface="Arial" panose="020B0604020202020204" pitchFamily="34" charset="0"/>
              </a:rPr>
              <a:t>Infection prevention and control</a:t>
            </a:r>
          </a:p>
          <a:p>
            <a:pPr marL="171450" indent="-171450">
              <a:buFont typeface="Wingdings" panose="05000000000000000000" pitchFamily="2" charset="2"/>
              <a:buChar char="ü"/>
            </a:pPr>
            <a:r>
              <a:rPr lang="en-GB" sz="1200" dirty="0">
                <a:latin typeface="Arial" panose="020B0604020202020204" pitchFamily="34" charset="0"/>
                <a:cs typeface="Arial" panose="020B0604020202020204" pitchFamily="34" charset="0"/>
              </a:rPr>
              <a:t>Moving and handling</a:t>
            </a:r>
          </a:p>
          <a:p>
            <a:pPr marL="171450" indent="-171450">
              <a:buFont typeface="Wingdings" panose="05000000000000000000" pitchFamily="2" charset="2"/>
              <a:buChar char="ü"/>
            </a:pPr>
            <a:r>
              <a:rPr lang="en-GB" sz="1200" dirty="0">
                <a:latin typeface="Arial" panose="020B0604020202020204" pitchFamily="34" charset="0"/>
                <a:cs typeface="Arial" panose="020B0604020202020204" pitchFamily="34" charset="0"/>
              </a:rPr>
              <a:t>Safeguarding adults</a:t>
            </a:r>
          </a:p>
          <a:p>
            <a:pPr marL="171450" indent="-171450">
              <a:buFont typeface="Wingdings" panose="05000000000000000000" pitchFamily="2" charset="2"/>
              <a:buChar char="ü"/>
            </a:pPr>
            <a:r>
              <a:rPr lang="en-GB" sz="1200" dirty="0">
                <a:latin typeface="Arial" panose="020B0604020202020204" pitchFamily="34" charset="0"/>
                <a:cs typeface="Arial" panose="020B0604020202020204" pitchFamily="34" charset="0"/>
              </a:rPr>
              <a:t>Preventing radicalisation</a:t>
            </a:r>
          </a:p>
          <a:p>
            <a:pPr marL="171450" indent="-171450">
              <a:buFont typeface="Wingdings" panose="05000000000000000000" pitchFamily="2" charset="2"/>
              <a:buChar char="ü"/>
            </a:pPr>
            <a:r>
              <a:rPr lang="en-GB" sz="1200" dirty="0">
                <a:latin typeface="Arial" panose="020B0604020202020204" pitchFamily="34" charset="0"/>
                <a:cs typeface="Arial" panose="020B0604020202020204" pitchFamily="34" charset="0"/>
              </a:rPr>
              <a:t>Safeguarding children</a:t>
            </a:r>
          </a:p>
          <a:p>
            <a:pPr marL="171450" indent="-171450">
              <a:buFont typeface="Wingdings" panose="05000000000000000000" pitchFamily="2" charset="2"/>
              <a:buChar char="ü"/>
            </a:pPr>
            <a:r>
              <a:rPr lang="en-GB" sz="1200" dirty="0">
                <a:latin typeface="Arial" panose="020B0604020202020204" pitchFamily="34" charset="0"/>
                <a:cs typeface="Arial" panose="020B0604020202020204" pitchFamily="34" charset="0"/>
              </a:rPr>
              <a:t>Resuscitation</a:t>
            </a:r>
          </a:p>
          <a:p>
            <a:pPr marL="171450" indent="-171450">
              <a:buFont typeface="Wingdings" panose="05000000000000000000" pitchFamily="2" charset="2"/>
              <a:buChar char="ü"/>
            </a:pPr>
            <a:r>
              <a:rPr lang="en-GB" sz="1200" dirty="0">
                <a:latin typeface="Arial" panose="020B0604020202020204" pitchFamily="34" charset="0"/>
                <a:cs typeface="Arial" panose="020B0604020202020204" pitchFamily="34" charset="0"/>
              </a:rPr>
              <a:t>Information governance.   </a:t>
            </a:r>
          </a:p>
          <a:p>
            <a:pPr marL="171450" indent="-171450">
              <a:buFont typeface="Wingdings" panose="05000000000000000000" pitchFamily="2" charset="2"/>
              <a:buChar char="ü"/>
            </a:pPr>
            <a:endParaRPr lang="en-GB" sz="1200" dirty="0">
              <a:latin typeface="Arial" panose="020B0604020202020204" pitchFamily="34" charset="0"/>
              <a:cs typeface="Arial" panose="020B0604020202020204" pitchFamily="34" charset="0"/>
            </a:endParaRPr>
          </a:p>
          <a:p>
            <a:pPr lvl="0"/>
            <a:r>
              <a:rPr lang="en-GB" sz="1200" dirty="0">
                <a:solidFill>
                  <a:prstClr val="black"/>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Skills for Health - Core Skills Training Framework</a:t>
            </a:r>
            <a:endParaRPr lang="en-GB" sz="1200" dirty="0">
              <a:solidFill>
                <a:prstClr val="black"/>
              </a:solidFill>
              <a:latin typeface="Arial" panose="020B0604020202020204" pitchFamily="34" charset="0"/>
              <a:cs typeface="Arial" panose="020B0604020202020204" pitchFamily="34" charset="0"/>
            </a:endParaRPr>
          </a:p>
          <a:p>
            <a:pPr lvl="0"/>
            <a:r>
              <a:rPr lang="en-GB" sz="1200" dirty="0">
                <a:solidFill>
                  <a:prstClr val="black"/>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Core Skills Training Framework – FAQ</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70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BCEA08-9701-19C7-4B84-B6BC78987F43}"/>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8D63B81A-EBB4-F408-B8C7-9133DB9B4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56EAAD-8A5E-FF6A-7C5E-9202D72B7896}"/>
              </a:ext>
            </a:extLst>
          </p:cNvPr>
          <p:cNvSpPr>
            <a:spLocks noGrp="1"/>
          </p:cNvSpPr>
          <p:nvPr>
            <p:ph type="title"/>
          </p:nvPr>
        </p:nvSpPr>
        <p:spPr>
          <a:xfrm>
            <a:off x="599060" y="298554"/>
            <a:ext cx="9688296" cy="834805"/>
          </a:xfrm>
        </p:spPr>
        <p:txBody>
          <a:bodyPr anchor="b">
            <a:normAutofit/>
          </a:bodyPr>
          <a:lstStyle/>
          <a:p>
            <a:r>
              <a:rPr lang="en-GB" sz="3600" dirty="0">
                <a:latin typeface="Arial" panose="020B0604020202020204" pitchFamily="34" charset="0"/>
                <a:cs typeface="Arial" panose="020B0604020202020204" pitchFamily="34" charset="0"/>
              </a:rPr>
              <a:t>NHS E-learning Opportunities</a:t>
            </a:r>
          </a:p>
        </p:txBody>
      </p:sp>
      <p:sp>
        <p:nvSpPr>
          <p:cNvPr id="6" name="Rectangle 5">
            <a:extLst>
              <a:ext uri="{FF2B5EF4-FFF2-40B4-BE49-F238E27FC236}">
                <a16:creationId xmlns:a16="http://schemas.microsoft.com/office/drawing/2014/main" id="{F17C90E6-C907-60B3-A3E6-A697BFE7F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5A59C1-2154-AE48-9F3B-18CA94A5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Training Hub logo">
            <a:extLst>
              <a:ext uri="{FF2B5EF4-FFF2-40B4-BE49-F238E27FC236}">
                <a16:creationId xmlns:a16="http://schemas.microsoft.com/office/drawing/2014/main" id="{B6CDAF1B-8444-22D5-3AE3-C82FBE691142}"/>
              </a:ext>
            </a:extLst>
          </p:cNvPr>
          <p:cNvPicPr>
            <a:picLocks noChangeAspect="1"/>
          </p:cNvPicPr>
          <p:nvPr/>
        </p:nvPicPr>
        <p:blipFill>
          <a:blip r:embed="rId2"/>
          <a:stretch>
            <a:fillRect/>
          </a:stretch>
        </p:blipFill>
        <p:spPr>
          <a:xfrm>
            <a:off x="9846200" y="330683"/>
            <a:ext cx="1956986" cy="688908"/>
          </a:xfrm>
          <a:prstGeom prst="rect">
            <a:avLst/>
          </a:prstGeom>
        </p:spPr>
      </p:pic>
      <p:sp>
        <p:nvSpPr>
          <p:cNvPr id="3" name="TextBox 2">
            <a:extLst>
              <a:ext uri="{FF2B5EF4-FFF2-40B4-BE49-F238E27FC236}">
                <a16:creationId xmlns:a16="http://schemas.microsoft.com/office/drawing/2014/main" id="{75251219-C9D3-9EBB-F080-1AE5E92113D8}"/>
              </a:ext>
            </a:extLst>
          </p:cNvPr>
          <p:cNvSpPr txBox="1"/>
          <p:nvPr/>
        </p:nvSpPr>
        <p:spPr>
          <a:xfrm>
            <a:off x="681814" y="1411750"/>
            <a:ext cx="10725488" cy="919401"/>
          </a:xfrm>
          <a:prstGeom prst="round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E-learning short for electronic learning, refers to the process of acquiring knowledge and skills through digital resources and technologies. In essence, it encompasses any form of learning that takes place online, whether through interactive courses, virtual classrooms, or mobile apps.</a:t>
            </a:r>
          </a:p>
          <a:p>
            <a:endParaRPr lang="en-GB" sz="1200" dirty="0">
              <a:solidFill>
                <a:schemeClr val="bg1"/>
              </a:solidFill>
              <a:latin typeface="Arial" panose="020B0604020202020204" pitchFamily="34" charset="0"/>
              <a:cs typeface="Arial" panose="020B0604020202020204" pitchFamily="34" charset="0"/>
            </a:endParaRPr>
          </a:p>
          <a:p>
            <a:r>
              <a:rPr lang="en-GB" sz="1200" dirty="0">
                <a:solidFill>
                  <a:schemeClr val="bg1"/>
                </a:solidFill>
                <a:latin typeface="Arial" panose="020B0604020202020204" pitchFamily="34" charset="0"/>
                <a:cs typeface="Arial" panose="020B0604020202020204" pitchFamily="34" charset="0"/>
              </a:rPr>
              <a:t>NHS England provides access to two national, complementary learning platforms for the health and care workforce: the </a:t>
            </a:r>
            <a:r>
              <a:rPr lang="en-GB" sz="1200" dirty="0" err="1">
                <a:solidFill>
                  <a:schemeClr val="bg1"/>
                </a:solidFill>
                <a:latin typeface="Arial" panose="020B0604020202020204" pitchFamily="34" charset="0"/>
                <a:cs typeface="Arial" panose="020B0604020202020204" pitchFamily="34" charset="0"/>
              </a:rPr>
              <a:t>elfh</a:t>
            </a:r>
            <a:r>
              <a:rPr lang="en-GB" sz="1200" dirty="0">
                <a:solidFill>
                  <a:schemeClr val="bg1"/>
                </a:solidFill>
                <a:latin typeface="Arial" panose="020B0604020202020204" pitchFamily="34" charset="0"/>
                <a:cs typeface="Arial" panose="020B0604020202020204" pitchFamily="34" charset="0"/>
              </a:rPr>
              <a:t> Hub and the Learning Hub.</a:t>
            </a:r>
          </a:p>
        </p:txBody>
      </p:sp>
      <p:sp>
        <p:nvSpPr>
          <p:cNvPr id="9" name="TextBox 8">
            <a:extLst>
              <a:ext uri="{FF2B5EF4-FFF2-40B4-BE49-F238E27FC236}">
                <a16:creationId xmlns:a16="http://schemas.microsoft.com/office/drawing/2014/main" id="{54D6DFD4-CB72-584D-382D-B738F9CE1562}"/>
              </a:ext>
            </a:extLst>
          </p:cNvPr>
          <p:cNvSpPr txBox="1"/>
          <p:nvPr/>
        </p:nvSpPr>
        <p:spPr>
          <a:xfrm>
            <a:off x="751303" y="2505372"/>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The e-</a:t>
            </a:r>
            <a:r>
              <a:rPr lang="en-GB" b="1" dirty="0" err="1">
                <a:solidFill>
                  <a:srgbClr val="C7417B"/>
                </a:solidFill>
                <a:latin typeface="Arial" panose="020B0604020202020204" pitchFamily="34" charset="0"/>
                <a:ea typeface="Calibri" panose="020F0502020204030204" pitchFamily="34" charset="0"/>
                <a:cs typeface="Calibri" panose="020F0502020204030204" pitchFamily="34" charset="0"/>
              </a:rPr>
              <a:t>lfh</a:t>
            </a:r>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 Hub</a:t>
            </a:r>
            <a:endPar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2D172A8-E2CB-11A6-4A7B-B8736AC03C5D}"/>
              </a:ext>
            </a:extLst>
          </p:cNvPr>
          <p:cNvSpPr txBox="1"/>
          <p:nvPr/>
        </p:nvSpPr>
        <p:spPr>
          <a:xfrm>
            <a:off x="751303" y="4397078"/>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The Learning Hub</a:t>
            </a:r>
            <a:endPar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5B773EE8-1BB2-A3FF-1318-8AEC201AADAA}"/>
              </a:ext>
            </a:extLst>
          </p:cNvPr>
          <p:cNvSpPr txBox="1"/>
          <p:nvPr/>
        </p:nvSpPr>
        <p:spPr>
          <a:xfrm>
            <a:off x="818001" y="2838092"/>
            <a:ext cx="7807190" cy="138499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E-learning for healthcare works in partnership with the NHS and professional bodies to support patient care by providing e-learning to educate and train the health and care workforce. All content is nationally quality assured.</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e-learning programmes are developed and delivered in partnership with professional bodies, including Royal Colleges and associations, NHS organisations, charities and other health and care organisations.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For further information on e-</a:t>
            </a:r>
            <a:r>
              <a:rPr lang="en-GB" sz="1200" dirty="0" err="1">
                <a:latin typeface="Arial" panose="020B0604020202020204" pitchFamily="34" charset="0"/>
                <a:cs typeface="Arial" panose="020B0604020202020204" pitchFamily="34" charset="0"/>
              </a:rPr>
              <a:t>lfh</a:t>
            </a:r>
            <a:r>
              <a:rPr lang="en-GB" sz="1200" dirty="0">
                <a:latin typeface="Arial" panose="020B0604020202020204" pitchFamily="34" charset="0"/>
                <a:cs typeface="Arial" panose="020B0604020202020204" pitchFamily="34" charset="0"/>
              </a:rPr>
              <a:t> please see </a:t>
            </a:r>
            <a:r>
              <a:rPr lang="en-GB" sz="1200" dirty="0">
                <a:latin typeface="Arial" panose="020B0604020202020204" pitchFamily="34" charset="0"/>
                <a:cs typeface="Arial" panose="020B0604020202020204" pitchFamily="34" charset="0"/>
                <a:hlinkClick r:id="rId3"/>
              </a:rPr>
              <a:t>here</a:t>
            </a:r>
            <a:endParaRPr lang="en-GB"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987EB5F-AECB-E7AC-2C3E-3AE137F5C813}"/>
              </a:ext>
            </a:extLst>
          </p:cNvPr>
          <p:cNvSpPr txBox="1"/>
          <p:nvPr/>
        </p:nvSpPr>
        <p:spPr>
          <a:xfrm>
            <a:off x="751303" y="4808696"/>
            <a:ext cx="7807190" cy="1754326"/>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Learning Hub is a digital platform that provides easy access to a wide range of education and training resources for the health and care workforce.</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Users can contribute digital resources (including e-learning, video, audio, images, documents, web links, articles etc.) and search and access the variety of learning resources that have been contributed by organisations and the health and care workforce.</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For further information on The NHS Learning Hub please see </a:t>
            </a:r>
            <a:r>
              <a:rPr lang="en-GB" sz="1200" dirty="0">
                <a:latin typeface="Arial" panose="020B0604020202020204" pitchFamily="34" charset="0"/>
                <a:cs typeface="Arial" panose="020B0604020202020204" pitchFamily="34" charset="0"/>
                <a:hlinkClick r:id="rId4"/>
              </a:rPr>
              <a:t>here</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C7F1CE1-C326-F24E-01BF-B3FD329505FD}"/>
              </a:ext>
            </a:extLst>
          </p:cNvPr>
          <p:cNvSpPr txBox="1"/>
          <p:nvPr/>
        </p:nvSpPr>
        <p:spPr>
          <a:xfrm>
            <a:off x="6044558" y="6077954"/>
            <a:ext cx="3270436" cy="253916"/>
          </a:xfrm>
          <a:prstGeom prst="rect">
            <a:avLst/>
          </a:prstGeom>
          <a:noFill/>
        </p:spPr>
        <p:txBody>
          <a:bodyPr wrap="square">
            <a:spAutoFit/>
          </a:bodyPr>
          <a:lstStyle/>
          <a:p>
            <a:pPr algn="ctr"/>
            <a:r>
              <a:rPr lang="en-GB" sz="1050" dirty="0"/>
              <a:t>(NHS Learning Hub Support Portal, 2025)</a:t>
            </a:r>
          </a:p>
        </p:txBody>
      </p:sp>
      <p:pic>
        <p:nvPicPr>
          <p:cNvPr id="18" name="Graphic 17" descr="Remote learning language outline">
            <a:extLst>
              <a:ext uri="{FF2B5EF4-FFF2-40B4-BE49-F238E27FC236}">
                <a16:creationId xmlns:a16="http://schemas.microsoft.com/office/drawing/2014/main" id="{A61D59C0-0360-0BCD-DAE3-353C09A64C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11093" y="3118997"/>
            <a:ext cx="2162906" cy="2162906"/>
          </a:xfrm>
          <a:prstGeom prst="rect">
            <a:avLst/>
          </a:prstGeom>
        </p:spPr>
      </p:pic>
    </p:spTree>
    <p:extLst>
      <p:ext uri="{BB962C8B-B14F-4D97-AF65-F5344CB8AC3E}">
        <p14:creationId xmlns:p14="http://schemas.microsoft.com/office/powerpoint/2010/main" val="4779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A7FDE-5C61-2642-FB36-6C3E004A7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787DA2-B14B-D835-DABD-006F06844816}"/>
              </a:ext>
            </a:extLst>
          </p:cNvPr>
          <p:cNvSpPr>
            <a:spLocks noGrp="1"/>
          </p:cNvSpPr>
          <p:nvPr>
            <p:ph type="title"/>
          </p:nvPr>
        </p:nvSpPr>
        <p:spPr>
          <a:xfrm>
            <a:off x="838200" y="390025"/>
            <a:ext cx="10515600" cy="1325563"/>
          </a:xfrm>
        </p:spPr>
        <p:txBody>
          <a:bodyPr rtlCol="0">
            <a:normAutofit/>
          </a:bodyPr>
          <a:lstStyle/>
          <a:p>
            <a:pPr rtl="0"/>
            <a:r>
              <a:rPr lang="en-GB" sz="3600" dirty="0">
                <a:latin typeface="Arial" panose="020B0604020202020204" pitchFamily="34" charset="0"/>
                <a:cs typeface="Arial" panose="020B0604020202020204" pitchFamily="34" charset="0"/>
              </a:rPr>
              <a:t>Online Learning Platforms</a:t>
            </a:r>
          </a:p>
        </p:txBody>
      </p:sp>
      <p:graphicFrame>
        <p:nvGraphicFramePr>
          <p:cNvPr id="6" name="Diagram 5" descr="block list of information">
            <a:extLst>
              <a:ext uri="{FF2B5EF4-FFF2-40B4-BE49-F238E27FC236}">
                <a16:creationId xmlns:a16="http://schemas.microsoft.com/office/drawing/2014/main" id="{7DCBDC32-C6D6-0399-E957-1271E5B18CF2}"/>
              </a:ext>
            </a:extLst>
          </p:cNvPr>
          <p:cNvGraphicFramePr/>
          <p:nvPr>
            <p:extLst>
              <p:ext uri="{D42A27DB-BD31-4B8C-83A1-F6EECF244321}">
                <p14:modId xmlns:p14="http://schemas.microsoft.com/office/powerpoint/2010/main" val="3675955305"/>
              </p:ext>
            </p:extLst>
          </p:nvPr>
        </p:nvGraphicFramePr>
        <p:xfrm>
          <a:off x="838200" y="1422400"/>
          <a:ext cx="5186680" cy="4903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descr="Training Hub logo">
            <a:extLst>
              <a:ext uri="{FF2B5EF4-FFF2-40B4-BE49-F238E27FC236}">
                <a16:creationId xmlns:a16="http://schemas.microsoft.com/office/drawing/2014/main" id="{7C3B3DE1-B28C-896E-8005-8917A8CB8398}"/>
              </a:ext>
            </a:extLst>
          </p:cNvPr>
          <p:cNvPicPr>
            <a:picLocks noChangeAspect="1"/>
          </p:cNvPicPr>
          <p:nvPr/>
        </p:nvPicPr>
        <p:blipFill>
          <a:blip r:embed="rId8"/>
          <a:stretch>
            <a:fillRect/>
          </a:stretch>
        </p:blipFill>
        <p:spPr>
          <a:xfrm>
            <a:off x="9863043" y="363898"/>
            <a:ext cx="1956986" cy="688908"/>
          </a:xfrm>
          <a:prstGeom prst="rect">
            <a:avLst/>
          </a:prstGeom>
        </p:spPr>
      </p:pic>
      <p:pic>
        <p:nvPicPr>
          <p:cNvPr id="8" name="Picture 7" descr="A diagram of e-learning platforms">
            <a:hlinkClick r:id="rId9"/>
            <a:extLst>
              <a:ext uri="{FF2B5EF4-FFF2-40B4-BE49-F238E27FC236}">
                <a16:creationId xmlns:a16="http://schemas.microsoft.com/office/drawing/2014/main" id="{B14E8A4E-730E-9AC7-CD58-321F0A4B16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80479" y="1359534"/>
            <a:ext cx="5328920" cy="3996690"/>
          </a:xfrm>
          <a:prstGeom prst="rect">
            <a:avLst/>
          </a:prstGeom>
          <a:ln>
            <a:solidFill>
              <a:schemeClr val="tx1">
                <a:lumMod val="50000"/>
                <a:lumOff val="50000"/>
              </a:schemeClr>
            </a:solidFill>
          </a:ln>
          <a:effectLst>
            <a:softEdge rad="63500"/>
          </a:effectLst>
        </p:spPr>
      </p:pic>
      <p:sp>
        <p:nvSpPr>
          <p:cNvPr id="10" name="TextBox 9">
            <a:extLst>
              <a:ext uri="{FF2B5EF4-FFF2-40B4-BE49-F238E27FC236}">
                <a16:creationId xmlns:a16="http://schemas.microsoft.com/office/drawing/2014/main" id="{575EA6D8-5F1E-F564-15E1-146B2F27CB9F}"/>
              </a:ext>
            </a:extLst>
          </p:cNvPr>
          <p:cNvSpPr txBox="1"/>
          <p:nvPr/>
        </p:nvSpPr>
        <p:spPr>
          <a:xfrm>
            <a:off x="6380479" y="5388610"/>
            <a:ext cx="5506721" cy="120032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This diagram shows examples of some of the online platforms that have been frequently used across the SNEE region - Please note that this is not an exhaustive list.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For further information including links, please click above diagram</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72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2C8EC6-5051-6031-5E01-7BDEFE4E31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38D3BD-25BF-8037-D656-44C9308C6967}"/>
              </a:ext>
            </a:extLst>
          </p:cNvPr>
          <p:cNvSpPr>
            <a:spLocks noGrp="1"/>
          </p:cNvSpPr>
          <p:nvPr>
            <p:ph type="title"/>
          </p:nvPr>
        </p:nvSpPr>
        <p:spPr>
          <a:xfrm>
            <a:off x="599060" y="298554"/>
            <a:ext cx="9688296" cy="834805"/>
          </a:xfrm>
        </p:spPr>
        <p:txBody>
          <a:bodyPr anchor="b">
            <a:normAutofit/>
          </a:bodyPr>
          <a:lstStyle/>
          <a:p>
            <a:r>
              <a:rPr lang="en-GB" sz="3600" dirty="0">
                <a:latin typeface="Arial" panose="020B0604020202020204" pitchFamily="34" charset="0"/>
                <a:cs typeface="Arial" panose="020B0604020202020204" pitchFamily="34" charset="0"/>
              </a:rPr>
              <a:t>Clinical Systems</a:t>
            </a:r>
          </a:p>
        </p:txBody>
      </p:sp>
      <p:pic>
        <p:nvPicPr>
          <p:cNvPr id="20" name="Picture 19" descr="Training Hub logo">
            <a:extLst>
              <a:ext uri="{FF2B5EF4-FFF2-40B4-BE49-F238E27FC236}">
                <a16:creationId xmlns:a16="http://schemas.microsoft.com/office/drawing/2014/main" id="{68C4009D-0C07-6D67-5B22-2AD06D2C12B3}"/>
              </a:ext>
            </a:extLst>
          </p:cNvPr>
          <p:cNvPicPr>
            <a:picLocks noChangeAspect="1"/>
          </p:cNvPicPr>
          <p:nvPr/>
        </p:nvPicPr>
        <p:blipFill>
          <a:blip r:embed="rId2"/>
          <a:stretch>
            <a:fillRect/>
          </a:stretch>
        </p:blipFill>
        <p:spPr>
          <a:xfrm>
            <a:off x="9846200" y="330683"/>
            <a:ext cx="1956986" cy="688908"/>
          </a:xfrm>
          <a:prstGeom prst="rect">
            <a:avLst/>
          </a:prstGeom>
        </p:spPr>
      </p:pic>
      <p:pic>
        <p:nvPicPr>
          <p:cNvPr id="15" name="Graphic 14" descr="Monitor outline">
            <a:extLst>
              <a:ext uri="{FF2B5EF4-FFF2-40B4-BE49-F238E27FC236}">
                <a16:creationId xmlns:a16="http://schemas.microsoft.com/office/drawing/2014/main" id="{BDAD4D7B-E334-BE58-8E10-A04D28AB24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13114" y="1331222"/>
            <a:ext cx="1688416" cy="1688416"/>
          </a:xfrm>
          <a:prstGeom prst="rect">
            <a:avLst/>
          </a:prstGeom>
        </p:spPr>
      </p:pic>
      <p:sp>
        <p:nvSpPr>
          <p:cNvPr id="3" name="TextBox 2">
            <a:extLst>
              <a:ext uri="{FF2B5EF4-FFF2-40B4-BE49-F238E27FC236}">
                <a16:creationId xmlns:a16="http://schemas.microsoft.com/office/drawing/2014/main" id="{606C4B9D-033C-C196-DF77-9345F06AEBC3}"/>
              </a:ext>
            </a:extLst>
          </p:cNvPr>
          <p:cNvSpPr txBox="1"/>
          <p:nvPr/>
        </p:nvSpPr>
        <p:spPr>
          <a:xfrm>
            <a:off x="599060" y="3217502"/>
            <a:ext cx="5273420" cy="2553891"/>
          </a:xfrm>
          <a:prstGeom prst="round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There are various clinical systems utilised across the SNEE region.   </a:t>
            </a:r>
          </a:p>
          <a:p>
            <a:endParaRPr lang="en-GB" sz="1200" dirty="0">
              <a:solidFill>
                <a:schemeClr val="bg1"/>
              </a:solidFill>
              <a:latin typeface="Arial" panose="020B0604020202020204" pitchFamily="34" charset="0"/>
              <a:cs typeface="Arial" panose="020B0604020202020204" pitchFamily="34" charset="0"/>
            </a:endParaRPr>
          </a:p>
          <a:p>
            <a:r>
              <a:rPr lang="en-GB" sz="1200" dirty="0">
                <a:solidFill>
                  <a:schemeClr val="bg1"/>
                </a:solidFill>
                <a:latin typeface="Arial" panose="020B0604020202020204" pitchFamily="34" charset="0"/>
                <a:cs typeface="Arial" panose="020B0604020202020204" pitchFamily="34" charset="0"/>
              </a:rPr>
              <a:t>SNEE ICB has collated various information about some of these systems, including access information, user guides, tutorials and webinars.  Please access these </a:t>
            </a:r>
            <a:r>
              <a:rPr lang="en-GB" sz="12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here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r>
              <a:rPr lang="en-GB" sz="1200" dirty="0">
                <a:solidFill>
                  <a:schemeClr val="bg1"/>
                </a:solidFill>
                <a:latin typeface="Arial" panose="020B0604020202020204" pitchFamily="34" charset="0"/>
                <a:cs typeface="Arial" panose="020B0604020202020204" pitchFamily="34" charset="0"/>
              </a:rPr>
              <a:t>Please note: you may have to register an account to view this information.  </a:t>
            </a:r>
          </a:p>
          <a:p>
            <a:endParaRPr lang="en-GB" sz="1200" dirty="0">
              <a:solidFill>
                <a:schemeClr val="bg1"/>
              </a:solidFill>
              <a:latin typeface="Arial" panose="020B0604020202020204" pitchFamily="34" charset="0"/>
              <a:cs typeface="Arial" panose="020B0604020202020204" pitchFamily="34" charset="0"/>
            </a:endParaRPr>
          </a:p>
          <a:p>
            <a:r>
              <a:rPr lang="en-GB" sz="1200" dirty="0">
                <a:solidFill>
                  <a:schemeClr val="bg1"/>
                </a:solidFill>
                <a:latin typeface="Arial" panose="020B0604020202020204" pitchFamily="34" charset="0"/>
                <a:cs typeface="Arial" panose="020B0604020202020204" pitchFamily="34" charset="0"/>
              </a:rPr>
              <a:t>For further information regarding systems not listed on the SNEE ICB website, please contact the companies direct for user guides and training offers.</a:t>
            </a:r>
          </a:p>
        </p:txBody>
      </p:sp>
      <p:sp>
        <p:nvSpPr>
          <p:cNvPr id="8" name="TextBox 7">
            <a:extLst>
              <a:ext uri="{FF2B5EF4-FFF2-40B4-BE49-F238E27FC236}">
                <a16:creationId xmlns:a16="http://schemas.microsoft.com/office/drawing/2014/main" id="{CDF79297-DD80-36CF-63EE-1852BFBA12BF}"/>
              </a:ext>
            </a:extLst>
          </p:cNvPr>
          <p:cNvSpPr txBox="1"/>
          <p:nvPr/>
        </p:nvSpPr>
        <p:spPr>
          <a:xfrm>
            <a:off x="7106425" y="1397318"/>
            <a:ext cx="9536053" cy="369332"/>
          </a:xfrm>
          <a:prstGeom prst="rect">
            <a:avLst/>
          </a:prstGeom>
          <a:noFill/>
        </p:spPr>
        <p:txBody>
          <a:bodyPr wrap="square" rtlCol="0">
            <a:spAutoFit/>
          </a:bodyPr>
          <a:lstStyle/>
          <a:p>
            <a:r>
              <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Clinical Systems across SNEE</a:t>
            </a:r>
          </a:p>
        </p:txBody>
      </p:sp>
      <p:pic>
        <p:nvPicPr>
          <p:cNvPr id="12" name="Picture 11" descr="A diagram of a clinical systems in general practice">
            <a:extLst>
              <a:ext uri="{FF2B5EF4-FFF2-40B4-BE49-F238E27FC236}">
                <a16:creationId xmlns:a16="http://schemas.microsoft.com/office/drawing/2014/main" id="{B12667B7-23BB-2AE6-2D72-9D59CF7FEA10}"/>
              </a:ext>
            </a:extLst>
          </p:cNvPr>
          <p:cNvPicPr>
            <a:picLocks noChangeAspect="1"/>
          </p:cNvPicPr>
          <p:nvPr/>
        </p:nvPicPr>
        <p:blipFill>
          <a:blip r:embed="rId6">
            <a:extLst>
              <a:ext uri="{28A0092B-C50C-407E-A947-70E740481C1C}">
                <a14:useLocalDpi xmlns:a14="http://schemas.microsoft.com/office/drawing/2010/main" val="0"/>
              </a:ext>
            </a:extLst>
          </a:blip>
          <a:srcRect l="11449" t="2424" r="10655"/>
          <a:stretch/>
        </p:blipFill>
        <p:spPr>
          <a:xfrm>
            <a:off x="6132929" y="2056135"/>
            <a:ext cx="5721656" cy="4031562"/>
          </a:xfrm>
          <a:prstGeom prst="rect">
            <a:avLst/>
          </a:prstGeom>
          <a:effectLst>
            <a:softEdge rad="127000"/>
          </a:effectLst>
        </p:spPr>
      </p:pic>
    </p:spTree>
    <p:extLst>
      <p:ext uri="{BB962C8B-B14F-4D97-AF65-F5344CB8AC3E}">
        <p14:creationId xmlns:p14="http://schemas.microsoft.com/office/powerpoint/2010/main" val="167297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1053AF-ED5E-7C0E-399D-D6F9EECBBF6E}"/>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E7B7A06B-7612-854F-1C4D-D07D2EB7E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E620B-691D-E1AA-D7AD-ABB34913BC9A}"/>
              </a:ext>
            </a:extLst>
          </p:cNvPr>
          <p:cNvSpPr>
            <a:spLocks noGrp="1"/>
          </p:cNvSpPr>
          <p:nvPr>
            <p:ph type="title"/>
          </p:nvPr>
        </p:nvSpPr>
        <p:spPr>
          <a:xfrm>
            <a:off x="599060" y="298554"/>
            <a:ext cx="9688296" cy="834805"/>
          </a:xfrm>
        </p:spPr>
        <p:txBody>
          <a:bodyPr anchor="b">
            <a:normAutofit/>
          </a:bodyPr>
          <a:lstStyle/>
          <a:p>
            <a:r>
              <a:rPr lang="en-GB" sz="3600" dirty="0">
                <a:latin typeface="Arial" panose="020B0604020202020204" pitchFamily="34" charset="0"/>
                <a:cs typeface="Arial" panose="020B0604020202020204" pitchFamily="34" charset="0"/>
              </a:rPr>
              <a:t>The NHS App</a:t>
            </a:r>
          </a:p>
        </p:txBody>
      </p:sp>
      <p:sp>
        <p:nvSpPr>
          <p:cNvPr id="6" name="Rectangle 5">
            <a:extLst>
              <a:ext uri="{FF2B5EF4-FFF2-40B4-BE49-F238E27FC236}">
                <a16:creationId xmlns:a16="http://schemas.microsoft.com/office/drawing/2014/main" id="{01850621-8D7E-D3D8-4862-9B80BCB98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F2323D-145E-1A33-7108-F1348CEB3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Training Hub logo">
            <a:extLst>
              <a:ext uri="{FF2B5EF4-FFF2-40B4-BE49-F238E27FC236}">
                <a16:creationId xmlns:a16="http://schemas.microsoft.com/office/drawing/2014/main" id="{B322CD53-978A-337A-3AB7-15F9826B5907}"/>
              </a:ext>
            </a:extLst>
          </p:cNvPr>
          <p:cNvPicPr>
            <a:picLocks noChangeAspect="1"/>
          </p:cNvPicPr>
          <p:nvPr/>
        </p:nvPicPr>
        <p:blipFill>
          <a:blip r:embed="rId2"/>
          <a:stretch>
            <a:fillRect/>
          </a:stretch>
        </p:blipFill>
        <p:spPr>
          <a:xfrm>
            <a:off x="9846200" y="330683"/>
            <a:ext cx="1956986" cy="688908"/>
          </a:xfrm>
          <a:prstGeom prst="rect">
            <a:avLst/>
          </a:prstGeom>
        </p:spPr>
      </p:pic>
      <p:sp>
        <p:nvSpPr>
          <p:cNvPr id="3" name="TextBox 2">
            <a:extLst>
              <a:ext uri="{FF2B5EF4-FFF2-40B4-BE49-F238E27FC236}">
                <a16:creationId xmlns:a16="http://schemas.microsoft.com/office/drawing/2014/main" id="{87B8915D-C97D-A43C-7615-2F8791C72E89}"/>
              </a:ext>
            </a:extLst>
          </p:cNvPr>
          <p:cNvSpPr txBox="1"/>
          <p:nvPr/>
        </p:nvSpPr>
        <p:spPr>
          <a:xfrm>
            <a:off x="818001" y="1488043"/>
            <a:ext cx="9768433" cy="1940957"/>
          </a:xfrm>
          <a:prstGeom prst="round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As part of the NHS Long Term Plan to increase the range of digital health tools and services, the NHS app extends to everyone as a new digital 'front door’.  </a:t>
            </a:r>
          </a:p>
          <a:p>
            <a:endParaRPr lang="en-GB" sz="1200" dirty="0">
              <a:solidFill>
                <a:schemeClr val="bg1"/>
              </a:solidFill>
              <a:latin typeface="Arial" panose="020B0604020202020204" pitchFamily="34" charset="0"/>
              <a:cs typeface="Arial" panose="020B0604020202020204" pitchFamily="34" charset="0"/>
            </a:endParaRPr>
          </a:p>
          <a:p>
            <a:r>
              <a:rPr lang="en-GB" sz="1200" dirty="0">
                <a:solidFill>
                  <a:schemeClr val="bg1"/>
                </a:solidFill>
                <a:latin typeface="Arial" panose="020B0604020202020204" pitchFamily="34" charset="0"/>
                <a:cs typeface="Arial" panose="020B0604020202020204" pitchFamily="34" charset="0"/>
              </a:rPr>
              <a:t>It is designed to give people secure digital access to their own medical records, find trusted information about their health online; allow patients to conveniently book appointments and view test results online.  In time it will also provide medical advice and consultations securely (NHS England, 2024).  </a:t>
            </a:r>
          </a:p>
          <a:p>
            <a:endParaRPr lang="en-GB" sz="1200" dirty="0">
              <a:solidFill>
                <a:schemeClr val="bg1"/>
              </a:solidFill>
              <a:latin typeface="Arial" panose="020B0604020202020204" pitchFamily="34" charset="0"/>
              <a:cs typeface="Arial" panose="020B0604020202020204" pitchFamily="34" charset="0"/>
            </a:endParaRPr>
          </a:p>
          <a:p>
            <a:r>
              <a:rPr lang="en-GB" sz="1200" dirty="0">
                <a:solidFill>
                  <a:schemeClr val="bg1"/>
                </a:solidFill>
                <a:latin typeface="Arial" panose="020B0604020202020204" pitchFamily="34" charset="0"/>
                <a:cs typeface="Arial" panose="020B0604020202020204" pitchFamily="34" charset="0"/>
              </a:rPr>
              <a:t>There are various national and local resources available to help with implementation and management of the app both for patients and GP practices.  Please see the following resources for further information and support:</a:t>
            </a:r>
          </a:p>
        </p:txBody>
      </p:sp>
      <p:graphicFrame>
        <p:nvGraphicFramePr>
          <p:cNvPr id="4" name="Table 3">
            <a:extLst>
              <a:ext uri="{FF2B5EF4-FFF2-40B4-BE49-F238E27FC236}">
                <a16:creationId xmlns:a16="http://schemas.microsoft.com/office/drawing/2014/main" id="{B11D4D9E-D6F2-929C-8996-3C27D7B0BB29}"/>
              </a:ext>
            </a:extLst>
          </p:cNvPr>
          <p:cNvGraphicFramePr>
            <a:graphicFrameLocks noGrp="1"/>
          </p:cNvGraphicFramePr>
          <p:nvPr>
            <p:extLst>
              <p:ext uri="{D42A27DB-BD31-4B8C-83A1-F6EECF244321}">
                <p14:modId xmlns:p14="http://schemas.microsoft.com/office/powerpoint/2010/main" val="2203154659"/>
              </p:ext>
            </p:extLst>
          </p:nvPr>
        </p:nvGraphicFramePr>
        <p:xfrm>
          <a:off x="962550" y="3902354"/>
          <a:ext cx="8128000" cy="1920240"/>
        </p:xfrm>
        <a:graphic>
          <a:graphicData uri="http://schemas.openxmlformats.org/drawingml/2006/table">
            <a:tbl>
              <a:tblPr firstRow="1" bandRow="1">
                <a:tableStyleId>{B301B821-A1FF-4177-AEE7-76D212191A09}</a:tableStyleId>
              </a:tblPr>
              <a:tblGrid>
                <a:gridCol w="4064000">
                  <a:extLst>
                    <a:ext uri="{9D8B030D-6E8A-4147-A177-3AD203B41FA5}">
                      <a16:colId xmlns:a16="http://schemas.microsoft.com/office/drawing/2014/main" val="1442736054"/>
                    </a:ext>
                  </a:extLst>
                </a:gridCol>
                <a:gridCol w="4064000">
                  <a:extLst>
                    <a:ext uri="{9D8B030D-6E8A-4147-A177-3AD203B41FA5}">
                      <a16:colId xmlns:a16="http://schemas.microsoft.com/office/drawing/2014/main" val="1914056919"/>
                    </a:ext>
                  </a:extLst>
                </a:gridCol>
              </a:tblGrid>
              <a:tr h="207856">
                <a:tc>
                  <a:txBody>
                    <a:bodyPr/>
                    <a:lstStyle/>
                    <a:p>
                      <a:r>
                        <a:rPr lang="en-GB" sz="1200" b="0" dirty="0">
                          <a:solidFill>
                            <a:schemeClr val="bg1"/>
                          </a:solidFill>
                          <a:latin typeface="Arial" panose="020B0604020202020204" pitchFamily="34" charset="0"/>
                          <a:cs typeface="Arial" panose="020B0604020202020204" pitchFamily="34" charset="0"/>
                        </a:rPr>
                        <a:t>Example Link</a:t>
                      </a:r>
                    </a:p>
                  </a:txBody>
                  <a:tcPr/>
                </a:tc>
                <a:tc>
                  <a:txBody>
                    <a:bodyPr/>
                    <a:lstStyle/>
                    <a:p>
                      <a:r>
                        <a:rPr lang="en-GB" sz="1200" b="0" dirty="0">
                          <a:latin typeface="Arial" panose="020B0604020202020204" pitchFamily="34" charset="0"/>
                          <a:cs typeface="Arial" panose="020B0604020202020204" pitchFamily="34" charset="0"/>
                        </a:rPr>
                        <a:t>Produced by</a:t>
                      </a:r>
                    </a:p>
                  </a:txBody>
                  <a:tcPr/>
                </a:tc>
                <a:extLst>
                  <a:ext uri="{0D108BD9-81ED-4DB2-BD59-A6C34878D82A}">
                    <a16:rowId xmlns:a16="http://schemas.microsoft.com/office/drawing/2014/main" val="2588699598"/>
                  </a:ext>
                </a:extLst>
              </a:tr>
              <a:tr h="207856">
                <a:tc>
                  <a:txBody>
                    <a:bodyPr/>
                    <a:lstStyle/>
                    <a:p>
                      <a:r>
                        <a:rPr lang="en-GB" sz="1200" b="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App Resources</a:t>
                      </a:r>
                      <a:endParaRPr lang="en-GB" sz="1200" b="0" dirty="0">
                        <a:solidFill>
                          <a:schemeClr val="tx1"/>
                        </a:solidFill>
                        <a:latin typeface="Arial" panose="020B0604020202020204" pitchFamily="34" charset="0"/>
                        <a:cs typeface="Arial" panose="020B0604020202020204" pitchFamily="34" charset="0"/>
                      </a:endParaRPr>
                    </a:p>
                  </a:txBody>
                  <a:tcPr/>
                </a:tc>
                <a:tc>
                  <a:txBody>
                    <a:bodyPr/>
                    <a:lstStyle/>
                    <a:p>
                      <a:r>
                        <a:rPr lang="en-GB" sz="1200" b="0" dirty="0">
                          <a:latin typeface="Arial" panose="020B0604020202020204" pitchFamily="34" charset="0"/>
                          <a:cs typeface="Arial" panose="020B0604020202020204" pitchFamily="34" charset="0"/>
                        </a:rPr>
                        <a:t>NHS Digital</a:t>
                      </a:r>
                    </a:p>
                  </a:txBody>
                  <a:tcPr/>
                </a:tc>
                <a:extLst>
                  <a:ext uri="{0D108BD9-81ED-4DB2-BD59-A6C34878D82A}">
                    <a16:rowId xmlns:a16="http://schemas.microsoft.com/office/drawing/2014/main" val="951633271"/>
                  </a:ext>
                </a:extLst>
              </a:tr>
              <a:tr h="370840">
                <a:tc>
                  <a:txBody>
                    <a:bodyPr/>
                    <a:lstStyle/>
                    <a:p>
                      <a:r>
                        <a:rPr lang="en-GB" sz="1200" b="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App Walk Through Videos</a:t>
                      </a:r>
                      <a:endParaRPr lang="en-GB" sz="1200" b="0" dirty="0">
                        <a:solidFill>
                          <a:schemeClr val="tx1"/>
                        </a:solidFill>
                        <a:latin typeface="Arial" panose="020B0604020202020204" pitchFamily="34" charset="0"/>
                        <a:cs typeface="Arial" panose="020B0604020202020204" pitchFamily="34" charset="0"/>
                      </a:endParaRPr>
                    </a:p>
                    <a:p>
                      <a:endParaRPr lang="en-GB" sz="1200" b="0" dirty="0">
                        <a:solidFill>
                          <a:schemeClr val="tx1"/>
                        </a:solidFill>
                        <a:latin typeface="Arial" panose="020B0604020202020204" pitchFamily="34" charset="0"/>
                        <a:cs typeface="Arial" panose="020B0604020202020204" pitchFamily="34" charset="0"/>
                      </a:endParaRPr>
                    </a:p>
                  </a:txBody>
                  <a:tcPr/>
                </a:tc>
                <a:tc>
                  <a:txBody>
                    <a:bodyPr/>
                    <a:lstStyle/>
                    <a:p>
                      <a:r>
                        <a:rPr lang="en-GB" sz="1200" b="0" dirty="0">
                          <a:latin typeface="Arial" panose="020B0604020202020204" pitchFamily="34" charset="0"/>
                          <a:cs typeface="Arial" panose="020B0604020202020204" pitchFamily="34" charset="0"/>
                        </a:rPr>
                        <a:t>NHS Digital</a:t>
                      </a:r>
                    </a:p>
                  </a:txBody>
                  <a:tcPr/>
                </a:tc>
                <a:extLst>
                  <a:ext uri="{0D108BD9-81ED-4DB2-BD59-A6C34878D82A}">
                    <a16:rowId xmlns:a16="http://schemas.microsoft.com/office/drawing/2014/main" val="272473063"/>
                  </a:ext>
                </a:extLst>
              </a:tr>
              <a:tr h="370840">
                <a:tc>
                  <a:txBody>
                    <a:bodyPr/>
                    <a:lstStyle/>
                    <a:p>
                      <a:r>
                        <a:rPr lang="en-GB" sz="1200" b="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NHS Promotional Toolkit</a:t>
                      </a:r>
                      <a:endParaRPr lang="en-GB" sz="1200" b="0" dirty="0">
                        <a:solidFill>
                          <a:schemeClr val="tx1"/>
                        </a:solidFill>
                        <a:latin typeface="Arial" panose="020B0604020202020204" pitchFamily="34" charset="0"/>
                        <a:cs typeface="Arial" panose="020B0604020202020204" pitchFamily="34" charset="0"/>
                      </a:endParaRPr>
                    </a:p>
                    <a:p>
                      <a:endParaRPr lang="en-GB" sz="1200" b="0" dirty="0">
                        <a:solidFill>
                          <a:schemeClr val="tx1"/>
                        </a:solidFill>
                        <a:latin typeface="Arial" panose="020B0604020202020204" pitchFamily="34" charset="0"/>
                        <a:cs typeface="Arial" panose="020B0604020202020204" pitchFamily="34" charset="0"/>
                      </a:endParaRPr>
                    </a:p>
                  </a:txBody>
                  <a:tcPr/>
                </a:tc>
                <a:tc>
                  <a:txBody>
                    <a:bodyPr/>
                    <a:lstStyle/>
                    <a:p>
                      <a:r>
                        <a:rPr lang="en-GB" sz="1200" b="0" dirty="0">
                          <a:latin typeface="Arial" panose="020B0604020202020204" pitchFamily="34" charset="0"/>
                          <a:cs typeface="Arial" panose="020B0604020202020204" pitchFamily="34" charset="0"/>
                        </a:rPr>
                        <a:t>NHS Digital</a:t>
                      </a:r>
                    </a:p>
                  </a:txBody>
                  <a:tcPr/>
                </a:tc>
                <a:extLst>
                  <a:ext uri="{0D108BD9-81ED-4DB2-BD59-A6C34878D82A}">
                    <a16:rowId xmlns:a16="http://schemas.microsoft.com/office/drawing/2014/main" val="457346869"/>
                  </a:ext>
                </a:extLst>
              </a:tr>
              <a:tr h="370840">
                <a:tc>
                  <a:txBody>
                    <a:bodyPr/>
                    <a:lstStyle/>
                    <a:p>
                      <a:r>
                        <a:rPr lang="en-GB" sz="1200" b="0"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NHS App Home page (for patients)</a:t>
                      </a:r>
                      <a:endParaRPr lang="en-GB" sz="1200" b="0" dirty="0">
                        <a:solidFill>
                          <a:schemeClr val="tx1"/>
                        </a:solidFill>
                        <a:latin typeface="Arial" panose="020B0604020202020204" pitchFamily="34" charset="0"/>
                        <a:cs typeface="Arial" panose="020B0604020202020204" pitchFamily="34" charset="0"/>
                      </a:endParaRPr>
                    </a:p>
                    <a:p>
                      <a:endParaRPr lang="en-GB" sz="1200" b="0" dirty="0">
                        <a:solidFill>
                          <a:schemeClr val="tx1"/>
                        </a:solidFill>
                        <a:latin typeface="Arial" panose="020B0604020202020204" pitchFamily="34" charset="0"/>
                        <a:cs typeface="Arial" panose="020B0604020202020204" pitchFamily="34" charset="0"/>
                      </a:endParaRPr>
                    </a:p>
                  </a:txBody>
                  <a:tcPr/>
                </a:tc>
                <a:tc>
                  <a:txBody>
                    <a:bodyPr/>
                    <a:lstStyle/>
                    <a:p>
                      <a:r>
                        <a:rPr lang="en-GB" sz="1200" b="0" dirty="0">
                          <a:latin typeface="Arial" panose="020B0604020202020204" pitchFamily="34" charset="0"/>
                          <a:cs typeface="Arial" panose="020B0604020202020204" pitchFamily="34" charset="0"/>
                        </a:rPr>
                        <a:t>NHS England</a:t>
                      </a:r>
                    </a:p>
                  </a:txBody>
                  <a:tcPr/>
                </a:tc>
                <a:extLst>
                  <a:ext uri="{0D108BD9-81ED-4DB2-BD59-A6C34878D82A}">
                    <a16:rowId xmlns:a16="http://schemas.microsoft.com/office/drawing/2014/main" val="1055723717"/>
                  </a:ext>
                </a:extLst>
              </a:tr>
            </a:tbl>
          </a:graphicData>
        </a:graphic>
      </p:graphicFrame>
      <p:pic>
        <p:nvPicPr>
          <p:cNvPr id="10" name="Graphic 9" descr="Smart Phone outline">
            <a:extLst>
              <a:ext uri="{FF2B5EF4-FFF2-40B4-BE49-F238E27FC236}">
                <a16:creationId xmlns:a16="http://schemas.microsoft.com/office/drawing/2014/main" id="{3AD3FE9B-70A1-59C1-1885-9C9CF57C8B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83750" y="3862604"/>
            <a:ext cx="1956985" cy="1956985"/>
          </a:xfrm>
          <a:prstGeom prst="rect">
            <a:avLst/>
          </a:prstGeom>
        </p:spPr>
      </p:pic>
    </p:spTree>
    <p:extLst>
      <p:ext uri="{BB962C8B-B14F-4D97-AF65-F5344CB8AC3E}">
        <p14:creationId xmlns:p14="http://schemas.microsoft.com/office/powerpoint/2010/main" val="233775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838BD-9B83-456E-1A19-D525F227D7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4E8BA-B235-520D-ACB5-871998C650A0}"/>
              </a:ext>
            </a:extLst>
          </p:cNvPr>
          <p:cNvSpPr>
            <a:spLocks noGrp="1"/>
          </p:cNvSpPr>
          <p:nvPr>
            <p:ph type="title"/>
          </p:nvPr>
        </p:nvSpPr>
        <p:spPr>
          <a:xfrm>
            <a:off x="838200" y="390025"/>
            <a:ext cx="10515600" cy="1325563"/>
          </a:xfrm>
        </p:spPr>
        <p:txBody>
          <a:bodyPr rtlCol="0">
            <a:normAutofit/>
          </a:bodyPr>
          <a:lstStyle/>
          <a:p>
            <a:pPr rtl="0"/>
            <a:r>
              <a:rPr lang="en-GB" sz="3600" dirty="0">
                <a:latin typeface="Arial" panose="020B0604020202020204" pitchFamily="34" charset="0"/>
                <a:cs typeface="Arial" panose="020B0604020202020204" pitchFamily="34" charset="0"/>
              </a:rPr>
              <a:t>Personalised Care Institute</a:t>
            </a:r>
          </a:p>
        </p:txBody>
      </p:sp>
      <p:graphicFrame>
        <p:nvGraphicFramePr>
          <p:cNvPr id="6" name="Diagram 5" descr="SmartArt list of definition in boxes">
            <a:extLst>
              <a:ext uri="{FF2B5EF4-FFF2-40B4-BE49-F238E27FC236}">
                <a16:creationId xmlns:a16="http://schemas.microsoft.com/office/drawing/2014/main" id="{EC6EAFA8-CEAB-280D-740D-F901AC9BBDEE}"/>
              </a:ext>
            </a:extLst>
          </p:cNvPr>
          <p:cNvGraphicFramePr/>
          <p:nvPr>
            <p:extLst>
              <p:ext uri="{D42A27DB-BD31-4B8C-83A1-F6EECF244321}">
                <p14:modId xmlns:p14="http://schemas.microsoft.com/office/powerpoint/2010/main" val="2136189476"/>
              </p:ext>
            </p:extLst>
          </p:nvPr>
        </p:nvGraphicFramePr>
        <p:xfrm>
          <a:off x="838200" y="1564640"/>
          <a:ext cx="8229600" cy="4903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descr="Training Hub logo">
            <a:extLst>
              <a:ext uri="{FF2B5EF4-FFF2-40B4-BE49-F238E27FC236}">
                <a16:creationId xmlns:a16="http://schemas.microsoft.com/office/drawing/2014/main" id="{8599927F-7A49-D272-7853-88A753DAFA4E}"/>
              </a:ext>
            </a:extLst>
          </p:cNvPr>
          <p:cNvPicPr>
            <a:picLocks noChangeAspect="1"/>
          </p:cNvPicPr>
          <p:nvPr/>
        </p:nvPicPr>
        <p:blipFill>
          <a:blip r:embed="rId8"/>
          <a:stretch>
            <a:fillRect/>
          </a:stretch>
        </p:blipFill>
        <p:spPr>
          <a:xfrm>
            <a:off x="9863043" y="363898"/>
            <a:ext cx="1956986" cy="688908"/>
          </a:xfrm>
          <a:prstGeom prst="rect">
            <a:avLst/>
          </a:prstGeom>
        </p:spPr>
      </p:pic>
      <p:sp>
        <p:nvSpPr>
          <p:cNvPr id="4" name="Rectangle 3">
            <a:extLst>
              <a:ext uri="{FF2B5EF4-FFF2-40B4-BE49-F238E27FC236}">
                <a16:creationId xmlns:a16="http://schemas.microsoft.com/office/drawing/2014/main" id="{9298FBB1-854F-A1A4-2716-CF9B4C9C1EF0}"/>
              </a:ext>
            </a:extLst>
          </p:cNvPr>
          <p:cNvSpPr/>
          <p:nvPr/>
        </p:nvSpPr>
        <p:spPr>
          <a:xfrm>
            <a:off x="6697962" y="2890203"/>
            <a:ext cx="3268139" cy="2067957"/>
          </a:xfrm>
          <a:prstGeom prst="rect">
            <a:avLst/>
          </a:prstGeom>
          <a:noFill/>
        </p:spPr>
        <p:txBody>
          <a:bodyPr wrap="none" lIns="91440" tIns="45720" rIns="91440" bIns="45720">
            <a:prstTxWarp prst="textCircle">
              <a:avLst/>
            </a:prstTxWarp>
            <a:spAutoFit/>
          </a:bodyPr>
          <a:lstStyle/>
          <a:p>
            <a:pPr algn="ctr"/>
            <a:r>
              <a:rPr lang="en-GB" b="0" cap="none" spc="0" dirty="0">
                <a:ln w="0"/>
                <a:solidFill>
                  <a:srgbClr val="C741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Core Skills</a:t>
            </a:r>
          </a:p>
          <a:p>
            <a:pPr algn="ctr"/>
            <a:r>
              <a:rPr lang="en-GB" b="0" cap="none" spc="0" dirty="0">
                <a:ln w="0"/>
                <a:solidFill>
                  <a:srgbClr val="C741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Shared Decision making</a:t>
            </a:r>
          </a:p>
          <a:p>
            <a:pPr algn="ctr"/>
            <a:r>
              <a:rPr lang="en-GB" b="0" cap="none" spc="0" dirty="0">
                <a:ln w="0"/>
                <a:solidFill>
                  <a:srgbClr val="C741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Personalised care and Support Planning</a:t>
            </a:r>
          </a:p>
          <a:p>
            <a:pPr algn="ctr"/>
            <a:r>
              <a:rPr lang="en-GB" dirty="0">
                <a:ln w="0"/>
                <a:solidFill>
                  <a:srgbClr val="C741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r>
              <a:rPr lang="en-GB" b="0" cap="none" spc="0" dirty="0">
                <a:ln w="0"/>
                <a:solidFill>
                  <a:srgbClr val="C741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emote consultations</a:t>
            </a:r>
          </a:p>
          <a:p>
            <a:pPr algn="ctr"/>
            <a:r>
              <a:rPr lang="en-GB" b="0" cap="none" spc="0" dirty="0">
                <a:ln w="0"/>
                <a:solidFill>
                  <a:srgbClr val="C741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Person Centred Approaches</a:t>
            </a:r>
          </a:p>
          <a:p>
            <a:pPr algn="ctr"/>
            <a:r>
              <a:rPr lang="en-GB" b="0" cap="none" spc="0" dirty="0">
                <a:ln w="0"/>
                <a:solidFill>
                  <a:srgbClr val="C741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Making Every Contact Count</a:t>
            </a:r>
          </a:p>
          <a:p>
            <a:pPr algn="ctr"/>
            <a:r>
              <a:rPr lang="en-GB" b="0" cap="none" spc="0" dirty="0">
                <a:ln w="0"/>
                <a:solidFill>
                  <a:srgbClr val="C741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Frailty</a:t>
            </a:r>
            <a:endParaRPr lang="en-US" b="0" cap="none" spc="0" dirty="0">
              <a:ln w="0"/>
              <a:solidFill>
                <a:srgbClr val="C7417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41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12691-F63F-355F-0185-5F38616058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D77BC-1363-7F16-220A-BA806C010E75}"/>
              </a:ext>
            </a:extLst>
          </p:cNvPr>
          <p:cNvSpPr>
            <a:spLocks noGrp="1"/>
          </p:cNvSpPr>
          <p:nvPr>
            <p:ph type="title"/>
          </p:nvPr>
        </p:nvSpPr>
        <p:spPr>
          <a:xfrm>
            <a:off x="838200" y="390025"/>
            <a:ext cx="10515600" cy="1325563"/>
          </a:xfrm>
        </p:spPr>
        <p:txBody>
          <a:bodyPr rtlCol="0">
            <a:normAutofit/>
          </a:bodyPr>
          <a:lstStyle/>
          <a:p>
            <a:pPr rtl="0"/>
            <a:r>
              <a:rPr lang="en-GB" sz="3600" dirty="0">
                <a:latin typeface="Arial" panose="020B0604020202020204" pitchFamily="34" charset="0"/>
                <a:cs typeface="Arial" panose="020B0604020202020204" pitchFamily="34" charset="0"/>
              </a:rPr>
              <a:t>Personal Development</a:t>
            </a:r>
          </a:p>
        </p:txBody>
      </p:sp>
      <p:pic>
        <p:nvPicPr>
          <p:cNvPr id="19" name="Picture 18" descr="Training Hub logo">
            <a:extLst>
              <a:ext uri="{FF2B5EF4-FFF2-40B4-BE49-F238E27FC236}">
                <a16:creationId xmlns:a16="http://schemas.microsoft.com/office/drawing/2014/main" id="{EB499A64-5769-96C9-4AB2-221731087BC7}"/>
              </a:ext>
            </a:extLst>
          </p:cNvPr>
          <p:cNvPicPr>
            <a:picLocks noChangeAspect="1"/>
          </p:cNvPicPr>
          <p:nvPr/>
        </p:nvPicPr>
        <p:blipFill>
          <a:blip r:embed="rId3"/>
          <a:stretch>
            <a:fillRect/>
          </a:stretch>
        </p:blipFill>
        <p:spPr>
          <a:xfrm>
            <a:off x="9863043" y="363898"/>
            <a:ext cx="1956986" cy="688908"/>
          </a:xfrm>
          <a:prstGeom prst="rect">
            <a:avLst/>
          </a:prstGeom>
        </p:spPr>
      </p:pic>
      <p:sp>
        <p:nvSpPr>
          <p:cNvPr id="4" name="TextBox 3">
            <a:extLst>
              <a:ext uri="{FF2B5EF4-FFF2-40B4-BE49-F238E27FC236}">
                <a16:creationId xmlns:a16="http://schemas.microsoft.com/office/drawing/2014/main" id="{F4B39022-FF2C-9EDE-B1BD-6E98FC33A608}"/>
              </a:ext>
            </a:extLst>
          </p:cNvPr>
          <p:cNvSpPr txBox="1"/>
          <p:nvPr/>
        </p:nvSpPr>
        <p:spPr>
          <a:xfrm>
            <a:off x="726332" y="1408578"/>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Career Development and progression</a:t>
            </a:r>
          </a:p>
        </p:txBody>
      </p:sp>
      <p:graphicFrame>
        <p:nvGraphicFramePr>
          <p:cNvPr id="10" name="Diagram 9" descr="SmartArt list of information in boxes">
            <a:extLst>
              <a:ext uri="{FF2B5EF4-FFF2-40B4-BE49-F238E27FC236}">
                <a16:creationId xmlns:a16="http://schemas.microsoft.com/office/drawing/2014/main" id="{02053CDC-F111-EC5E-8655-3704C8908331}"/>
              </a:ext>
            </a:extLst>
          </p:cNvPr>
          <p:cNvGraphicFramePr/>
          <p:nvPr>
            <p:extLst>
              <p:ext uri="{D42A27DB-BD31-4B8C-83A1-F6EECF244321}">
                <p14:modId xmlns:p14="http://schemas.microsoft.com/office/powerpoint/2010/main" val="3928329496"/>
              </p:ext>
            </p:extLst>
          </p:nvPr>
        </p:nvGraphicFramePr>
        <p:xfrm>
          <a:off x="673333" y="1865618"/>
          <a:ext cx="7861067" cy="46809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7F8260DC-E1FD-AFE3-94B7-EB65A4C9581A}"/>
              </a:ext>
            </a:extLst>
          </p:cNvPr>
          <p:cNvSpPr txBox="1"/>
          <p:nvPr/>
        </p:nvSpPr>
        <p:spPr>
          <a:xfrm>
            <a:off x="5764673" y="6604084"/>
            <a:ext cx="3270436" cy="253916"/>
          </a:xfrm>
          <a:prstGeom prst="rect">
            <a:avLst/>
          </a:prstGeom>
          <a:noFill/>
        </p:spPr>
        <p:txBody>
          <a:bodyPr wrap="square">
            <a:spAutoFit/>
          </a:bodyPr>
          <a:lstStyle/>
          <a:p>
            <a:pPr algn="ctr"/>
            <a:r>
              <a:rPr lang="en-GB" sz="1050" dirty="0">
                <a:latin typeface="Arial" panose="020B0604020202020204" pitchFamily="34" charset="0"/>
                <a:cs typeface="Arial" panose="020B0604020202020204" pitchFamily="34" charset="0"/>
              </a:rPr>
              <a:t>(NHS Health Careers, 2025)</a:t>
            </a:r>
          </a:p>
        </p:txBody>
      </p:sp>
      <p:grpSp>
        <p:nvGrpSpPr>
          <p:cNvPr id="12" name="Group 11" descr="Box with information in explaining what a portfolio is and web links">
            <a:extLst>
              <a:ext uri="{FF2B5EF4-FFF2-40B4-BE49-F238E27FC236}">
                <a16:creationId xmlns:a16="http://schemas.microsoft.com/office/drawing/2014/main" id="{8E9949C2-1B19-7712-307F-F9AE0FEA3622}"/>
              </a:ext>
            </a:extLst>
          </p:cNvPr>
          <p:cNvGrpSpPr/>
          <p:nvPr/>
        </p:nvGrpSpPr>
        <p:grpSpPr>
          <a:xfrm>
            <a:off x="8585025" y="1156787"/>
            <a:ext cx="6338828" cy="4158025"/>
            <a:chOff x="251080" y="4768572"/>
            <a:chExt cx="9848605" cy="4158025"/>
          </a:xfrm>
        </p:grpSpPr>
        <p:sp>
          <p:nvSpPr>
            <p:cNvPr id="5" name="TextBox 4">
              <a:extLst>
                <a:ext uri="{FF2B5EF4-FFF2-40B4-BE49-F238E27FC236}">
                  <a16:creationId xmlns:a16="http://schemas.microsoft.com/office/drawing/2014/main" id="{03663F24-8337-7B6A-A8D3-26B54B90DAFF}"/>
                </a:ext>
              </a:extLst>
            </p:cNvPr>
            <p:cNvSpPr txBox="1"/>
            <p:nvPr/>
          </p:nvSpPr>
          <p:spPr>
            <a:xfrm>
              <a:off x="563632" y="4768572"/>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Portfolio or E-portfolio</a:t>
              </a:r>
            </a:p>
          </p:txBody>
        </p:sp>
        <p:sp>
          <p:nvSpPr>
            <p:cNvPr id="8" name="TextBox 7">
              <a:extLst>
                <a:ext uri="{FF2B5EF4-FFF2-40B4-BE49-F238E27FC236}">
                  <a16:creationId xmlns:a16="http://schemas.microsoft.com/office/drawing/2014/main" id="{EBDB0CB0-C4E6-C468-97FA-46457CF7CFBF}"/>
                </a:ext>
              </a:extLst>
            </p:cNvPr>
            <p:cNvSpPr txBox="1"/>
            <p:nvPr/>
          </p:nvSpPr>
          <p:spPr>
            <a:xfrm>
              <a:off x="251080" y="5212919"/>
              <a:ext cx="5087980" cy="3713678"/>
            </a:xfrm>
            <a:prstGeom prst="roundRect">
              <a:avLst/>
            </a:prstGeom>
            <a:solidFill>
              <a:schemeClr val="bg2">
                <a:lumMod val="90000"/>
              </a:schemeClr>
            </a:solidFill>
          </p:spPr>
          <p:txBody>
            <a:bodyPr wrap="square" rtlCol="0">
              <a:spAutoFit/>
            </a:bodyPr>
            <a:lstStyle/>
            <a:p>
              <a:pPr marL="171450" indent="-171450">
                <a:buClr>
                  <a:srgbClr val="C7417B"/>
                </a:buClr>
                <a:buFont typeface="Wingdings" panose="05000000000000000000" pitchFamily="2" charset="2"/>
                <a:buChar char="Ø"/>
              </a:pPr>
              <a:r>
                <a:rPr lang="en-GB" sz="1200" dirty="0">
                  <a:solidFill>
                    <a:schemeClr val="tx1">
                      <a:lumMod val="75000"/>
                      <a:lumOff val="25000"/>
                    </a:schemeClr>
                  </a:solidFill>
                  <a:latin typeface="Arial" panose="020B0604020202020204" pitchFamily="34" charset="0"/>
                  <a:cs typeface="Arial" panose="020B0604020202020204" pitchFamily="34" charset="0"/>
                </a:rPr>
                <a:t>A portfolio allows you to store and record a collection of evidence to demonstrate the skills you have developed. It is useful for:</a:t>
              </a:r>
            </a:p>
            <a:p>
              <a:pPr marL="171450" indent="-171450">
                <a:buClr>
                  <a:srgbClr val="C7417B"/>
                </a:buClr>
                <a:buFont typeface="Wingdings" panose="05000000000000000000" pitchFamily="2" charset="2"/>
                <a:buChar char="Ø"/>
              </a:pP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a:buClr>
                  <a:srgbClr val="C7417B"/>
                </a:buClr>
                <a:buFont typeface="Wingdings" panose="05000000000000000000" pitchFamily="2" charset="2"/>
                <a:buChar char="Ø"/>
              </a:pPr>
              <a:r>
                <a:rPr lang="en-GB" sz="1200" dirty="0">
                  <a:solidFill>
                    <a:schemeClr val="tx1">
                      <a:lumMod val="75000"/>
                      <a:lumOff val="25000"/>
                    </a:schemeClr>
                  </a:solidFill>
                  <a:latin typeface="Arial" panose="020B0604020202020204" pitchFamily="34" charset="0"/>
                  <a:cs typeface="Arial" panose="020B0604020202020204" pitchFamily="34" charset="0"/>
                </a:rPr>
                <a:t>keeping all your relevant documents together</a:t>
              </a:r>
            </a:p>
            <a:p>
              <a:pPr marL="171450" indent="-171450">
                <a:buClr>
                  <a:srgbClr val="C7417B"/>
                </a:buClr>
                <a:buFont typeface="Wingdings" panose="05000000000000000000" pitchFamily="2" charset="2"/>
                <a:buChar char="Ø"/>
              </a:pPr>
              <a:r>
                <a:rPr lang="en-GB" sz="1200" dirty="0">
                  <a:solidFill>
                    <a:schemeClr val="tx1">
                      <a:lumMod val="75000"/>
                      <a:lumOff val="25000"/>
                    </a:schemeClr>
                  </a:solidFill>
                  <a:latin typeface="Arial" panose="020B0604020202020204" pitchFamily="34" charset="0"/>
                  <a:cs typeface="Arial" panose="020B0604020202020204" pitchFamily="34" charset="0"/>
                </a:rPr>
                <a:t>reflecting on your learning</a:t>
              </a:r>
            </a:p>
            <a:p>
              <a:pPr marL="171450" indent="-171450">
                <a:buClr>
                  <a:srgbClr val="C7417B"/>
                </a:buClr>
                <a:buFont typeface="Wingdings" panose="05000000000000000000" pitchFamily="2" charset="2"/>
                <a:buChar char="Ø"/>
              </a:pPr>
              <a:r>
                <a:rPr lang="en-GB" sz="1200" dirty="0">
                  <a:solidFill>
                    <a:schemeClr val="tx1">
                      <a:lumMod val="75000"/>
                      <a:lumOff val="25000"/>
                    </a:schemeClr>
                  </a:solidFill>
                  <a:latin typeface="Arial" panose="020B0604020202020204" pitchFamily="34" charset="0"/>
                  <a:cs typeface="Arial" panose="020B0604020202020204" pitchFamily="34" charset="0"/>
                </a:rPr>
                <a:t>recording your career planning in your personal development plan (PDP)</a:t>
              </a:r>
            </a:p>
            <a:p>
              <a:pPr marL="171450" indent="-171450">
                <a:buClr>
                  <a:srgbClr val="C7417B"/>
                </a:buClr>
                <a:buFont typeface="Wingdings" panose="05000000000000000000" pitchFamily="2" charset="2"/>
                <a:buChar char="Ø"/>
              </a:pPr>
              <a:r>
                <a:rPr lang="en-GB" sz="1200" dirty="0">
                  <a:solidFill>
                    <a:schemeClr val="tx1">
                      <a:lumMod val="75000"/>
                      <a:lumOff val="25000"/>
                    </a:schemeClr>
                  </a:solidFill>
                  <a:latin typeface="Arial" panose="020B0604020202020204" pitchFamily="34" charset="0"/>
                  <a:cs typeface="Arial" panose="020B0604020202020204" pitchFamily="34" charset="0"/>
                </a:rPr>
                <a:t>preparing for applications and interviews</a:t>
              </a:r>
            </a:p>
            <a:p>
              <a:pPr marL="171450" indent="-171450">
                <a:buClr>
                  <a:srgbClr val="C7417B"/>
                </a:buClr>
                <a:buFont typeface="Wingdings" panose="05000000000000000000" pitchFamily="2" charset="2"/>
                <a:buChar char="Ø"/>
              </a:pP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a:buClr>
                  <a:srgbClr val="C7417B"/>
                </a:buClr>
              </a:pPr>
              <a:r>
                <a:rPr lang="en-GB" sz="1200" dirty="0">
                  <a:solidFill>
                    <a:schemeClr val="tx1">
                      <a:lumMod val="75000"/>
                      <a:lumOff val="25000"/>
                    </a:schemeClr>
                  </a:solidFill>
                  <a:latin typeface="Arial" panose="020B0604020202020204" pitchFamily="34" charset="0"/>
                  <a:cs typeface="Arial" panose="020B0604020202020204" pitchFamily="34" charset="0"/>
                </a:rPr>
                <a:t>For more information on Personal development resources please visit:</a:t>
              </a:r>
            </a:p>
            <a:p>
              <a:pPr>
                <a:buClr>
                  <a:srgbClr val="C7417B"/>
                </a:buClr>
              </a:pP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a:buClr>
                  <a:srgbClr val="C7417B"/>
                </a:buClr>
              </a:pPr>
              <a:r>
                <a:rPr lang="en-GB" sz="1200" dirty="0">
                  <a:solidFill>
                    <a:schemeClr val="tx1">
                      <a:lumMod val="75000"/>
                      <a:lumOff val="25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NHS Medical Appraisal</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a:buClr>
                  <a:srgbClr val="C7417B"/>
                </a:buClr>
              </a:pPr>
              <a:r>
                <a:rPr lang="en-GB" sz="1200" dirty="0">
                  <a:solidFill>
                    <a:schemeClr val="tx1">
                      <a:lumMod val="75000"/>
                      <a:lumOff val="25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NHS Appraisals and KSF</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grpSp>
      <p:pic>
        <p:nvPicPr>
          <p:cNvPr id="16" name="Picture 15" descr="Books and laptop">
            <a:extLst>
              <a:ext uri="{FF2B5EF4-FFF2-40B4-BE49-F238E27FC236}">
                <a16:creationId xmlns:a16="http://schemas.microsoft.com/office/drawing/2014/main" id="{85EC6A03-64FC-B9DD-FA87-B351131E31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9360285" y="5449422"/>
            <a:ext cx="1907376" cy="1273275"/>
          </a:xfrm>
          <a:prstGeom prst="rect">
            <a:avLst/>
          </a:prstGeom>
          <a:effectLst>
            <a:glow rad="63500">
              <a:schemeClr val="accent2">
                <a:satMod val="175000"/>
                <a:alpha val="40000"/>
              </a:schemeClr>
            </a:glow>
          </a:effectLst>
        </p:spPr>
      </p:pic>
    </p:spTree>
    <p:extLst>
      <p:ext uri="{BB962C8B-B14F-4D97-AF65-F5344CB8AC3E}">
        <p14:creationId xmlns:p14="http://schemas.microsoft.com/office/powerpoint/2010/main" val="251064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E19F5-CBC2-A3A1-45A3-C66F35B43E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FA71F5-435A-0D6F-B39A-7F259A98890A}"/>
              </a:ext>
            </a:extLst>
          </p:cNvPr>
          <p:cNvSpPr>
            <a:spLocks noGrp="1"/>
          </p:cNvSpPr>
          <p:nvPr>
            <p:ph type="title"/>
          </p:nvPr>
        </p:nvSpPr>
        <p:spPr>
          <a:xfrm>
            <a:off x="838200" y="390025"/>
            <a:ext cx="10515600" cy="1325563"/>
          </a:xfrm>
        </p:spPr>
        <p:txBody>
          <a:bodyPr rtlCol="0">
            <a:normAutofit/>
          </a:bodyPr>
          <a:lstStyle/>
          <a:p>
            <a:pPr rtl="0"/>
            <a:r>
              <a:rPr lang="en-GB" sz="3600" dirty="0">
                <a:latin typeface="Arial" panose="020B0604020202020204" pitchFamily="34" charset="0"/>
                <a:cs typeface="Arial" panose="020B0604020202020204" pitchFamily="34" charset="0"/>
              </a:rPr>
              <a:t>Supervision</a:t>
            </a:r>
          </a:p>
        </p:txBody>
      </p:sp>
      <p:pic>
        <p:nvPicPr>
          <p:cNvPr id="19" name="Picture 18" descr="Training Hub logo">
            <a:extLst>
              <a:ext uri="{FF2B5EF4-FFF2-40B4-BE49-F238E27FC236}">
                <a16:creationId xmlns:a16="http://schemas.microsoft.com/office/drawing/2014/main" id="{14D3E885-CA38-681E-75DE-23B95CBEA1E2}"/>
              </a:ext>
            </a:extLst>
          </p:cNvPr>
          <p:cNvPicPr>
            <a:picLocks noChangeAspect="1"/>
          </p:cNvPicPr>
          <p:nvPr/>
        </p:nvPicPr>
        <p:blipFill>
          <a:blip r:embed="rId3"/>
          <a:stretch>
            <a:fillRect/>
          </a:stretch>
        </p:blipFill>
        <p:spPr>
          <a:xfrm>
            <a:off x="9863043" y="363898"/>
            <a:ext cx="1956986" cy="688908"/>
          </a:xfrm>
          <a:prstGeom prst="rect">
            <a:avLst/>
          </a:prstGeom>
        </p:spPr>
      </p:pic>
      <p:sp>
        <p:nvSpPr>
          <p:cNvPr id="4" name="TextBox 3">
            <a:extLst>
              <a:ext uri="{FF2B5EF4-FFF2-40B4-BE49-F238E27FC236}">
                <a16:creationId xmlns:a16="http://schemas.microsoft.com/office/drawing/2014/main" id="{01C762B9-E18C-0429-B43D-80A9B0026F84}"/>
              </a:ext>
            </a:extLst>
          </p:cNvPr>
          <p:cNvSpPr txBox="1"/>
          <p:nvPr/>
        </p:nvSpPr>
        <p:spPr>
          <a:xfrm>
            <a:off x="726332" y="1408578"/>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Supervision</a:t>
            </a:r>
          </a:p>
        </p:txBody>
      </p:sp>
      <p:sp>
        <p:nvSpPr>
          <p:cNvPr id="13" name="TextBox 12">
            <a:extLst>
              <a:ext uri="{FF2B5EF4-FFF2-40B4-BE49-F238E27FC236}">
                <a16:creationId xmlns:a16="http://schemas.microsoft.com/office/drawing/2014/main" id="{65B55BE3-F591-10BE-603C-366761E1942B}"/>
              </a:ext>
            </a:extLst>
          </p:cNvPr>
          <p:cNvSpPr txBox="1"/>
          <p:nvPr/>
        </p:nvSpPr>
        <p:spPr>
          <a:xfrm>
            <a:off x="838200" y="6467975"/>
            <a:ext cx="8932078" cy="253916"/>
          </a:xfrm>
          <a:prstGeom prst="rect">
            <a:avLst/>
          </a:prstGeom>
          <a:noFill/>
        </p:spPr>
        <p:txBody>
          <a:bodyPr wrap="square">
            <a:spAutoFit/>
          </a:bodyPr>
          <a:lstStyle/>
          <a:p>
            <a:pPr>
              <a:buClr>
                <a:srgbClr val="C7417B"/>
              </a:buClr>
            </a:pPr>
            <a:r>
              <a:rPr lang="en-GB" sz="1050" dirty="0">
                <a:latin typeface="Arial" panose="020B0604020202020204" pitchFamily="34" charset="0"/>
                <a:cs typeface="Arial" panose="020B0604020202020204" pitchFamily="34" charset="0"/>
              </a:rPr>
              <a:t>For further Supervision Guidance for primary care network multidisciplinary teams please see </a:t>
            </a:r>
            <a:r>
              <a:rPr lang="en-GB" sz="1050" dirty="0">
                <a:latin typeface="Arial" panose="020B0604020202020204" pitchFamily="34" charset="0"/>
                <a:cs typeface="Arial" panose="020B0604020202020204" pitchFamily="34" charset="0"/>
                <a:hlinkClick r:id="rId4"/>
              </a:rPr>
              <a:t>here</a:t>
            </a:r>
            <a:endParaRPr lang="en-GB" sz="105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63BF91E-D9BC-AFAC-4945-9171A05E8365}"/>
              </a:ext>
            </a:extLst>
          </p:cNvPr>
          <p:cNvSpPr txBox="1"/>
          <p:nvPr/>
        </p:nvSpPr>
        <p:spPr>
          <a:xfrm>
            <a:off x="726332" y="1896233"/>
            <a:ext cx="10144826" cy="1569660"/>
          </a:xfrm>
          <a:prstGeom prst="rect">
            <a:avLst/>
          </a:prstGeom>
          <a:noFill/>
        </p:spPr>
        <p:txBody>
          <a:bodyPr wrap="square" rtlCol="0">
            <a:spAutoFit/>
          </a:bodyPr>
          <a:lstStyle/>
          <a:p>
            <a:pPr>
              <a:buClr>
                <a:srgbClr val="C7417B"/>
              </a:buClr>
            </a:pPr>
            <a:r>
              <a:rPr lang="en-GB" sz="1200" dirty="0">
                <a:latin typeface="Arial" panose="020B0604020202020204" pitchFamily="34" charset="0"/>
                <a:cs typeface="Arial" panose="020B0604020202020204" pitchFamily="34" charset="0"/>
              </a:rPr>
              <a:t>Supervision is a </a:t>
            </a:r>
            <a:r>
              <a:rPr lang="en-GB" sz="1200" b="1" dirty="0">
                <a:solidFill>
                  <a:srgbClr val="C7417B"/>
                </a:solidFill>
                <a:latin typeface="Arial" panose="020B0604020202020204" pitchFamily="34" charset="0"/>
                <a:cs typeface="Arial" panose="020B0604020202020204" pitchFamily="34" charset="0"/>
              </a:rPr>
              <a:t>process of professional learning and development </a:t>
            </a:r>
            <a:r>
              <a:rPr lang="en-GB" sz="1200" dirty="0">
                <a:latin typeface="Arial" panose="020B0604020202020204" pitchFamily="34" charset="0"/>
                <a:cs typeface="Arial" panose="020B0604020202020204" pitchFamily="34" charset="0"/>
              </a:rPr>
              <a:t>that enables individuals to reflect on and </a:t>
            </a:r>
            <a:r>
              <a:rPr lang="en-GB" sz="1200" dirty="0">
                <a:solidFill>
                  <a:srgbClr val="C7417B"/>
                </a:solidFill>
                <a:latin typeface="Arial" panose="020B0604020202020204" pitchFamily="34" charset="0"/>
                <a:cs typeface="Arial" panose="020B0604020202020204" pitchFamily="34" charset="0"/>
              </a:rPr>
              <a:t>develop their knowledge, skills and competence</a:t>
            </a:r>
            <a:r>
              <a:rPr lang="en-GB" sz="1200" dirty="0">
                <a:latin typeface="Arial" panose="020B0604020202020204" pitchFamily="34" charset="0"/>
                <a:cs typeface="Arial" panose="020B0604020202020204" pitchFamily="34" charset="0"/>
              </a:rPr>
              <a:t>, through regular </a:t>
            </a:r>
            <a:r>
              <a:rPr lang="en-GB" sz="1200" dirty="0">
                <a:solidFill>
                  <a:srgbClr val="C7417B"/>
                </a:solidFill>
                <a:latin typeface="Arial" panose="020B0604020202020204" pitchFamily="34" charset="0"/>
                <a:cs typeface="Arial" panose="020B0604020202020204" pitchFamily="34" charset="0"/>
              </a:rPr>
              <a:t>support from another professional</a:t>
            </a:r>
            <a:r>
              <a:rPr lang="en-GB" sz="1200" dirty="0">
                <a:latin typeface="Arial" panose="020B0604020202020204" pitchFamily="34" charset="0"/>
                <a:cs typeface="Arial" panose="020B0604020202020204" pitchFamily="34" charset="0"/>
              </a:rPr>
              <a:t>.</a:t>
            </a:r>
          </a:p>
          <a:p>
            <a:pPr>
              <a:buClr>
                <a:srgbClr val="C7417B"/>
              </a:buClr>
            </a:pPr>
            <a:endParaRPr lang="en-GB" sz="1200" dirty="0">
              <a:latin typeface="Arial" panose="020B0604020202020204" pitchFamily="34" charset="0"/>
              <a:cs typeface="Arial" panose="020B0604020202020204" pitchFamily="34" charset="0"/>
            </a:endParaRPr>
          </a:p>
          <a:p>
            <a:pPr>
              <a:buClr>
                <a:srgbClr val="C7417B"/>
              </a:buClr>
            </a:pPr>
            <a:r>
              <a:rPr lang="en-GB" sz="1200" dirty="0">
                <a:latin typeface="Arial" panose="020B0604020202020204" pitchFamily="34" charset="0"/>
                <a:cs typeface="Arial" panose="020B0604020202020204" pitchFamily="34" charset="0"/>
              </a:rPr>
              <a:t>Supervision can have different forms and functions, and a number of terms are used to describe these:</a:t>
            </a:r>
          </a:p>
          <a:p>
            <a:pPr>
              <a:buClr>
                <a:srgbClr val="C7417B"/>
              </a:buClr>
            </a:pP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graphicFrame>
        <p:nvGraphicFramePr>
          <p:cNvPr id="9" name="Diagram 8" descr="SmartArt boxes with infomration in about supervison">
            <a:extLst>
              <a:ext uri="{FF2B5EF4-FFF2-40B4-BE49-F238E27FC236}">
                <a16:creationId xmlns:a16="http://schemas.microsoft.com/office/drawing/2014/main" id="{82FDEF31-4B26-A2F4-84C9-1F5B50164B40}"/>
              </a:ext>
            </a:extLst>
          </p:cNvPr>
          <p:cNvGraphicFramePr/>
          <p:nvPr>
            <p:extLst>
              <p:ext uri="{D42A27DB-BD31-4B8C-83A1-F6EECF244321}">
                <p14:modId xmlns:p14="http://schemas.microsoft.com/office/powerpoint/2010/main" val="4078222992"/>
              </p:ext>
            </p:extLst>
          </p:nvPr>
        </p:nvGraphicFramePr>
        <p:xfrm>
          <a:off x="-147635" y="2915097"/>
          <a:ext cx="11495043" cy="33714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7094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3" grpId="0"/>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F63693-4B79-7B9D-D779-3DC3AE732FD6}"/>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A602C5A-3096-E5CB-438B-A3B77D215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FD8C7-42B2-5FC1-3A2A-14E1E5829FC9}"/>
              </a:ext>
            </a:extLst>
          </p:cNvPr>
          <p:cNvSpPr>
            <a:spLocks noGrp="1"/>
          </p:cNvSpPr>
          <p:nvPr>
            <p:ph type="title"/>
          </p:nvPr>
        </p:nvSpPr>
        <p:spPr>
          <a:xfrm>
            <a:off x="914982" y="492779"/>
            <a:ext cx="9688296" cy="834805"/>
          </a:xfrm>
        </p:spPr>
        <p:txBody>
          <a:bodyPr anchor="b">
            <a:normAutofit/>
          </a:bodyPr>
          <a:lstStyle/>
          <a:p>
            <a:r>
              <a:rPr lang="en-GB" sz="4000" dirty="0">
                <a:latin typeface="Arial" panose="020B0604020202020204" pitchFamily="34" charset="0"/>
                <a:cs typeface="Arial" panose="020B0604020202020204" pitchFamily="34" charset="0"/>
              </a:rPr>
              <a:t>Important Information</a:t>
            </a:r>
          </a:p>
        </p:txBody>
      </p:sp>
      <p:sp>
        <p:nvSpPr>
          <p:cNvPr id="6" name="Rectangle 5">
            <a:extLst>
              <a:ext uri="{FF2B5EF4-FFF2-40B4-BE49-F238E27FC236}">
                <a16:creationId xmlns:a16="http://schemas.microsoft.com/office/drawing/2014/main" id="{35B42EF0-EC04-A652-EC7B-946D921CE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945F44-EA9C-8430-D2BF-A9E883107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Training Hub logo">
            <a:extLst>
              <a:ext uri="{FF2B5EF4-FFF2-40B4-BE49-F238E27FC236}">
                <a16:creationId xmlns:a16="http://schemas.microsoft.com/office/drawing/2014/main" id="{280765A1-F7B8-D331-3B5E-0B5DC429B077}"/>
              </a:ext>
            </a:extLst>
          </p:cNvPr>
          <p:cNvPicPr>
            <a:picLocks noChangeAspect="1"/>
          </p:cNvPicPr>
          <p:nvPr/>
        </p:nvPicPr>
        <p:blipFill>
          <a:blip r:embed="rId2"/>
          <a:stretch>
            <a:fillRect/>
          </a:stretch>
        </p:blipFill>
        <p:spPr>
          <a:xfrm>
            <a:off x="9846200" y="330683"/>
            <a:ext cx="1956986" cy="688908"/>
          </a:xfrm>
          <a:prstGeom prst="rect">
            <a:avLst/>
          </a:prstGeom>
        </p:spPr>
      </p:pic>
      <p:sp>
        <p:nvSpPr>
          <p:cNvPr id="4" name="Content Placeholder 3">
            <a:extLst>
              <a:ext uri="{FF2B5EF4-FFF2-40B4-BE49-F238E27FC236}">
                <a16:creationId xmlns:a16="http://schemas.microsoft.com/office/drawing/2014/main" id="{9022BC5E-AB8D-8138-41BD-9B10F4A0D11D}"/>
              </a:ext>
            </a:extLst>
          </p:cNvPr>
          <p:cNvSpPr>
            <a:spLocks noGrp="1"/>
          </p:cNvSpPr>
          <p:nvPr>
            <p:ph idx="1"/>
          </p:nvPr>
        </p:nvSpPr>
        <p:spPr>
          <a:xfrm>
            <a:off x="838200" y="1635577"/>
            <a:ext cx="10515600" cy="3260255"/>
          </a:xfrm>
        </p:spPr>
        <p:txBody>
          <a:bodyPr>
            <a:normAutofit fontScale="77500" lnSpcReduction="20000"/>
          </a:bodyPr>
          <a:lstStyle/>
          <a:p>
            <a:pPr marL="0" indent="0">
              <a:lnSpc>
                <a:spcPct val="120000"/>
              </a:lnSpc>
              <a:spcBef>
                <a:spcPts val="0"/>
              </a:spcBef>
              <a:buNone/>
            </a:pPr>
            <a:r>
              <a:rPr lang="en-GB" sz="1600" b="1" dirty="0">
                <a:latin typeface="Arial" panose="020B0604020202020204" pitchFamily="34" charset="0"/>
                <a:cs typeface="Arial" panose="020B0604020202020204" pitchFamily="34" charset="0"/>
              </a:rPr>
              <a:t>Slides are interactive and require the user to click through information using a mouse or space bar.</a:t>
            </a:r>
          </a:p>
          <a:p>
            <a:pPr marL="0" indent="0">
              <a:lnSpc>
                <a:spcPct val="120000"/>
              </a:lnSpc>
              <a:spcBef>
                <a:spcPts val="0"/>
              </a:spcBef>
              <a:buNone/>
            </a:pPr>
            <a:endParaRPr lang="en-GB" sz="1600" b="1" dirty="0">
              <a:latin typeface="Arial" panose="020B0604020202020204" pitchFamily="34" charset="0"/>
              <a:cs typeface="Arial" panose="020B0604020202020204" pitchFamily="34" charset="0"/>
            </a:endParaRPr>
          </a:p>
          <a:p>
            <a:pPr marL="0" indent="0">
              <a:lnSpc>
                <a:spcPct val="120000"/>
              </a:lnSpc>
              <a:spcBef>
                <a:spcPts val="0"/>
              </a:spcBef>
              <a:buNone/>
            </a:pPr>
            <a:r>
              <a:rPr lang="en-GB" sz="1600" b="1" dirty="0">
                <a:latin typeface="Arial" panose="020B0604020202020204" pitchFamily="34" charset="0"/>
                <a:cs typeface="Arial" panose="020B0604020202020204" pitchFamily="34" charset="0"/>
              </a:rPr>
              <a:t>To view videos in a larger format or full screen, they can be viewed externally at source.  Please click the source title e.g. YouTube in bottom left hand corner, and it will take you to a full screen to view.</a:t>
            </a:r>
          </a:p>
          <a:p>
            <a:pPr marL="0" indent="0">
              <a:lnSpc>
                <a:spcPct val="120000"/>
              </a:lnSpc>
              <a:spcBef>
                <a:spcPts val="0"/>
              </a:spcBef>
              <a:buNone/>
            </a:pPr>
            <a:endParaRPr lang="en-GB" sz="1600" b="1" dirty="0">
              <a:latin typeface="Arial" panose="020B0604020202020204" pitchFamily="34" charset="0"/>
              <a:cs typeface="Arial" panose="020B0604020202020204" pitchFamily="34" charset="0"/>
            </a:endParaRPr>
          </a:p>
          <a:p>
            <a:pPr marL="0" indent="0">
              <a:lnSpc>
                <a:spcPct val="120000"/>
              </a:lnSpc>
              <a:spcBef>
                <a:spcPts val="0"/>
              </a:spcBef>
              <a:buNone/>
            </a:pPr>
            <a:r>
              <a:rPr lang="en-GB" sz="1600" b="1" dirty="0">
                <a:latin typeface="Arial" panose="020B0604020202020204" pitchFamily="34" charset="0"/>
                <a:cs typeface="Arial" panose="020B0604020202020204" pitchFamily="34" charset="0"/>
              </a:rPr>
              <a:t>For Subtitles and closed captions, please click the ‘CC’ logo at the bottom of the video on the left-hand side once launched.</a:t>
            </a:r>
          </a:p>
          <a:p>
            <a:pPr marL="0" indent="0">
              <a:lnSpc>
                <a:spcPct val="120000"/>
              </a:lnSpc>
              <a:spcBef>
                <a:spcPts val="0"/>
              </a:spcBef>
              <a:buNone/>
            </a:pPr>
            <a:endParaRPr lang="en-GB" sz="1600" b="1" u="sng" dirty="0">
              <a:solidFill>
                <a:srgbClr val="C7417B"/>
              </a:solidFill>
              <a:latin typeface="Arial" panose="020B0604020202020204" pitchFamily="34" charset="0"/>
              <a:cs typeface="Arial" panose="020B0604020202020204" pitchFamily="34" charset="0"/>
            </a:endParaRPr>
          </a:p>
          <a:p>
            <a:pPr marL="0" indent="0">
              <a:lnSpc>
                <a:spcPct val="120000"/>
              </a:lnSpc>
              <a:spcBef>
                <a:spcPts val="0"/>
              </a:spcBef>
              <a:buNone/>
            </a:pPr>
            <a:r>
              <a:rPr lang="en-GB" sz="1600" b="1" u="sng" dirty="0">
                <a:solidFill>
                  <a:srgbClr val="C7417B"/>
                </a:solidFill>
                <a:latin typeface="Arial" panose="020B0604020202020204" pitchFamily="34" charset="0"/>
                <a:cs typeface="Arial" panose="020B0604020202020204" pitchFamily="34" charset="0"/>
              </a:rPr>
              <a:t>Please note:</a:t>
            </a:r>
          </a:p>
          <a:p>
            <a:pPr marL="0" indent="0">
              <a:lnSpc>
                <a:spcPct val="120000"/>
              </a:lnSpc>
              <a:spcBef>
                <a:spcPts val="0"/>
              </a:spcBef>
              <a:buNone/>
            </a:pPr>
            <a:r>
              <a:rPr lang="en-GB" sz="1600" dirty="0">
                <a:latin typeface="Arial" panose="020B0604020202020204" pitchFamily="34" charset="0"/>
                <a:cs typeface="Arial" panose="020B0604020202020204" pitchFamily="34" charset="0"/>
              </a:rPr>
              <a:t>The information included in this programme is correct at time of creation.  Whilst we have made our best endeavours to make sure the information and materials included in this programme are from reputable sources, if you feel something has been missed or find any errors, please contact us as soon as possible.  Thank you.</a:t>
            </a:r>
          </a:p>
          <a:p>
            <a:pPr marL="0" indent="0">
              <a:lnSpc>
                <a:spcPct val="12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20000"/>
              </a:lnSpc>
              <a:spcBef>
                <a:spcPts val="0"/>
              </a:spcBef>
              <a:buNone/>
            </a:pPr>
            <a:r>
              <a:rPr lang="en-GB" sz="1600" dirty="0">
                <a:latin typeface="Arial" panose="020B0604020202020204" pitchFamily="34" charset="0"/>
                <a:cs typeface="Arial" panose="020B0604020202020204" pitchFamily="34" charset="0"/>
              </a:rPr>
              <a:t>Suffolk and North east Essex Training Hub</a:t>
            </a:r>
          </a:p>
          <a:p>
            <a:pPr marL="0" indent="0">
              <a:lnSpc>
                <a:spcPct val="120000"/>
              </a:lnSpc>
              <a:spcBef>
                <a:spcPts val="0"/>
              </a:spcBef>
              <a:buNone/>
            </a:pPr>
            <a:r>
              <a:rPr lang="en-GB" sz="1600" dirty="0">
                <a:latin typeface="Arial" panose="020B0604020202020204" pitchFamily="34" charset="0"/>
                <a:cs typeface="Arial" panose="020B0604020202020204" pitchFamily="34" charset="0"/>
                <a:hlinkClick r:id="rId3"/>
              </a:rPr>
              <a:t>training.hub@snee.nhs.uk</a:t>
            </a:r>
            <a:endParaRPr lang="en-GB" sz="1600" dirty="0">
              <a:latin typeface="Arial" panose="020B0604020202020204" pitchFamily="34" charset="0"/>
              <a:cs typeface="Arial" panose="020B0604020202020204" pitchFamily="34" charset="0"/>
            </a:endParaRPr>
          </a:p>
          <a:p>
            <a:pPr marL="0" indent="0">
              <a:lnSpc>
                <a:spcPct val="120000"/>
              </a:lnSpc>
              <a:spcBef>
                <a:spcPts val="0"/>
              </a:spcBef>
              <a:buNone/>
            </a:pPr>
            <a:endParaRPr lang="en-GB" sz="1800" dirty="0">
              <a:latin typeface="Arial" panose="020B0604020202020204" pitchFamily="34" charset="0"/>
              <a:cs typeface="Arial" panose="020B0604020202020204" pitchFamily="34" charset="0"/>
            </a:endParaRPr>
          </a:p>
        </p:txBody>
      </p:sp>
      <p:pic>
        <p:nvPicPr>
          <p:cNvPr id="8" name="Picture 7" descr="A group of icons in a row">
            <a:extLst>
              <a:ext uri="{FF2B5EF4-FFF2-40B4-BE49-F238E27FC236}">
                <a16:creationId xmlns:a16="http://schemas.microsoft.com/office/drawing/2014/main" id="{4E64A5AF-AFC8-7151-14E4-857AD992394F}"/>
              </a:ext>
            </a:extLst>
          </p:cNvPr>
          <p:cNvPicPr>
            <a:picLocks noChangeAspect="1"/>
          </p:cNvPicPr>
          <p:nvPr/>
        </p:nvPicPr>
        <p:blipFill>
          <a:blip r:embed="rId4">
            <a:extLst>
              <a:ext uri="{28A0092B-C50C-407E-A947-70E740481C1C}">
                <a14:useLocalDpi xmlns:a14="http://schemas.microsoft.com/office/drawing/2010/main" val="0"/>
              </a:ext>
            </a:extLst>
          </a:blip>
          <a:srcRect t="21453" b="22933"/>
          <a:stretch/>
        </p:blipFill>
        <p:spPr>
          <a:xfrm>
            <a:off x="2150884" y="4301347"/>
            <a:ext cx="7890231" cy="1815367"/>
          </a:xfrm>
          <a:prstGeom prst="rect">
            <a:avLst/>
          </a:prstGeom>
        </p:spPr>
      </p:pic>
    </p:spTree>
    <p:extLst>
      <p:ext uri="{BB962C8B-B14F-4D97-AF65-F5344CB8AC3E}">
        <p14:creationId xmlns:p14="http://schemas.microsoft.com/office/powerpoint/2010/main" val="164642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758AC-99BC-F435-9BF3-076C4E304B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ABA39-8850-F8E0-C960-055C45DE8344}"/>
              </a:ext>
            </a:extLst>
          </p:cNvPr>
          <p:cNvSpPr>
            <a:spLocks noGrp="1"/>
          </p:cNvSpPr>
          <p:nvPr>
            <p:ph type="title"/>
          </p:nvPr>
        </p:nvSpPr>
        <p:spPr>
          <a:xfrm>
            <a:off x="794005" y="173723"/>
            <a:ext cx="10515600" cy="1325563"/>
          </a:xfrm>
        </p:spPr>
        <p:txBody>
          <a:bodyPr rtlCol="0">
            <a:normAutofit/>
          </a:bodyPr>
          <a:lstStyle/>
          <a:p>
            <a:pPr rtl="0"/>
            <a:r>
              <a:rPr lang="en-GB" sz="3600" dirty="0">
                <a:latin typeface="Arial" panose="020B0604020202020204" pitchFamily="34" charset="0"/>
                <a:cs typeface="Arial" panose="020B0604020202020204" pitchFamily="34" charset="0"/>
              </a:rPr>
              <a:t>Supervisors/Educators</a:t>
            </a:r>
          </a:p>
        </p:txBody>
      </p:sp>
      <p:pic>
        <p:nvPicPr>
          <p:cNvPr id="19" name="Picture 18" descr="Training Hub logo">
            <a:extLst>
              <a:ext uri="{FF2B5EF4-FFF2-40B4-BE49-F238E27FC236}">
                <a16:creationId xmlns:a16="http://schemas.microsoft.com/office/drawing/2014/main" id="{1B15EAE1-D236-F1B0-E3D3-38DF343A0336}"/>
              </a:ext>
            </a:extLst>
          </p:cNvPr>
          <p:cNvPicPr>
            <a:picLocks noChangeAspect="1"/>
          </p:cNvPicPr>
          <p:nvPr/>
        </p:nvPicPr>
        <p:blipFill>
          <a:blip r:embed="rId3"/>
          <a:stretch>
            <a:fillRect/>
          </a:stretch>
        </p:blipFill>
        <p:spPr>
          <a:xfrm>
            <a:off x="9863043" y="268811"/>
            <a:ext cx="1956986" cy="688908"/>
          </a:xfrm>
          <a:prstGeom prst="rect">
            <a:avLst/>
          </a:prstGeom>
        </p:spPr>
      </p:pic>
      <p:sp>
        <p:nvSpPr>
          <p:cNvPr id="8" name="TextBox 7">
            <a:extLst>
              <a:ext uri="{FF2B5EF4-FFF2-40B4-BE49-F238E27FC236}">
                <a16:creationId xmlns:a16="http://schemas.microsoft.com/office/drawing/2014/main" id="{4AC32819-E388-D782-0BF4-7A9050A738B0}"/>
              </a:ext>
            </a:extLst>
          </p:cNvPr>
          <p:cNvSpPr txBox="1"/>
          <p:nvPr/>
        </p:nvSpPr>
        <p:spPr>
          <a:xfrm>
            <a:off x="838200" y="1307468"/>
            <a:ext cx="9536053" cy="369332"/>
          </a:xfrm>
          <a:prstGeom prst="rect">
            <a:avLst/>
          </a:prstGeom>
          <a:noFill/>
        </p:spPr>
        <p:txBody>
          <a:bodyPr wrap="square" rtlCol="0">
            <a:spAutoFit/>
          </a:bodyPr>
          <a:lstStyle/>
          <a:p>
            <a:r>
              <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Educators</a:t>
            </a:r>
          </a:p>
        </p:txBody>
      </p:sp>
      <p:sp>
        <p:nvSpPr>
          <p:cNvPr id="5" name="TextBox 4">
            <a:extLst>
              <a:ext uri="{FF2B5EF4-FFF2-40B4-BE49-F238E27FC236}">
                <a16:creationId xmlns:a16="http://schemas.microsoft.com/office/drawing/2014/main" id="{941261AD-BE13-0EA1-465E-6F398797E426}"/>
              </a:ext>
            </a:extLst>
          </p:cNvPr>
          <p:cNvSpPr txBox="1"/>
          <p:nvPr/>
        </p:nvSpPr>
        <p:spPr>
          <a:xfrm>
            <a:off x="683981" y="1669648"/>
            <a:ext cx="5273420" cy="3371136"/>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In the context of ever-increasing demands on the NHS, education and training are increasingly important because of the </a:t>
            </a:r>
            <a:r>
              <a:rPr lang="en-GB" sz="1200" b="1" dirty="0">
                <a:solidFill>
                  <a:schemeClr val="tx1"/>
                </a:solidFill>
                <a:latin typeface="Arial" panose="020B0604020202020204" pitchFamily="34" charset="0"/>
                <a:cs typeface="Arial" panose="020B0604020202020204" pitchFamily="34" charset="0"/>
              </a:rPr>
              <a:t>inextricable link between securing a future workforce, retaining our current workforce, </a:t>
            </a:r>
            <a:r>
              <a:rPr lang="en-GB" sz="1200" dirty="0">
                <a:solidFill>
                  <a:schemeClr val="tx1"/>
                </a:solidFill>
                <a:latin typeface="Arial" panose="020B0604020202020204" pitchFamily="34" charset="0"/>
                <a:cs typeface="Arial" panose="020B0604020202020204" pitchFamily="34" charset="0"/>
              </a:rPr>
              <a:t>and</a:t>
            </a:r>
            <a:r>
              <a:rPr lang="en-GB" sz="1200" b="1" dirty="0">
                <a:solidFill>
                  <a:schemeClr val="tx1"/>
                </a:solidFill>
                <a:latin typeface="Arial" panose="020B0604020202020204" pitchFamily="34" charset="0"/>
                <a:cs typeface="Arial" panose="020B0604020202020204" pitchFamily="34" charset="0"/>
              </a:rPr>
              <a:t> maximising productivity of the current workforce</a:t>
            </a:r>
            <a:r>
              <a:rPr lang="en-GB" sz="1200" dirty="0">
                <a:solidFill>
                  <a:schemeClr val="tx1"/>
                </a:solidFill>
                <a:latin typeface="Arial" panose="020B0604020202020204" pitchFamily="34" charset="0"/>
                <a:cs typeface="Arial" panose="020B0604020202020204" pitchFamily="34" charset="0"/>
              </a:rPr>
              <a:t>. </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Delivering our future workforce is ultimately dependent on a </a:t>
            </a:r>
            <a:r>
              <a:rPr lang="en-GB" sz="1200" b="1" dirty="0">
                <a:solidFill>
                  <a:schemeClr val="tx1"/>
                </a:solidFill>
                <a:latin typeface="Arial" panose="020B0604020202020204" pitchFamily="34" charset="0"/>
                <a:cs typeface="Arial" panose="020B0604020202020204" pitchFamily="34" charset="0"/>
              </a:rPr>
              <a:t>sustainable and high-quality educator workforce to support education and training</a:t>
            </a:r>
            <a:r>
              <a:rPr lang="en-GB" sz="1200" dirty="0">
                <a:solidFill>
                  <a:schemeClr val="tx1"/>
                </a:solidFill>
                <a:latin typeface="Arial" panose="020B0604020202020204" pitchFamily="34" charset="0"/>
                <a:cs typeface="Arial" panose="020B0604020202020204" pitchFamily="34" charset="0"/>
              </a:rPr>
              <a:t>, both in practice and in academic settings.</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NHS England have created an ‘Educator Workforce Strategy’ which aims to set out actions that will lead to </a:t>
            </a:r>
            <a:r>
              <a:rPr lang="en-GB" sz="1200" b="1" dirty="0">
                <a:solidFill>
                  <a:schemeClr val="tx1"/>
                </a:solidFill>
                <a:latin typeface="Arial" panose="020B0604020202020204" pitchFamily="34" charset="0"/>
                <a:cs typeface="Arial" panose="020B0604020202020204" pitchFamily="34" charset="0"/>
              </a:rPr>
              <a:t>sufficient capacity and quality of educators </a:t>
            </a:r>
            <a:r>
              <a:rPr lang="en-GB" sz="1200" dirty="0">
                <a:solidFill>
                  <a:schemeClr val="tx1"/>
                </a:solidFill>
                <a:latin typeface="Arial" panose="020B0604020202020204" pitchFamily="34" charset="0"/>
                <a:cs typeface="Arial" panose="020B0604020202020204" pitchFamily="34" charset="0"/>
              </a:rPr>
              <a:t>to allow the growth in healthcare workforce that is needed to deliver care, now and in the future.</a:t>
            </a:r>
          </a:p>
          <a:p>
            <a:endParaRPr lang="en-GB" sz="1200" dirty="0">
              <a:solidFill>
                <a:schemeClr val="tx1"/>
              </a:solidFill>
              <a:latin typeface="Arial" panose="020B0604020202020204" pitchFamily="34" charset="0"/>
              <a:cs typeface="Arial" panose="020B0604020202020204" pitchFamily="34" charset="0"/>
            </a:endParaRPr>
          </a:p>
          <a:p>
            <a:pPr lvl="0">
              <a:buClr>
                <a:srgbClr val="C7417B"/>
              </a:buClr>
            </a:pPr>
            <a:r>
              <a:rPr lang="en-GB" sz="1200" dirty="0">
                <a:solidFill>
                  <a:prstClr val="black"/>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Educator Workforce Strategy</a:t>
            </a:r>
            <a:endParaRPr lang="en-GB" sz="1200" dirty="0">
              <a:solidFill>
                <a:prstClr val="black"/>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E321E21-CA06-1659-6236-75FACE5211C8}"/>
              </a:ext>
            </a:extLst>
          </p:cNvPr>
          <p:cNvSpPr txBox="1"/>
          <p:nvPr/>
        </p:nvSpPr>
        <p:spPr>
          <a:xfrm>
            <a:off x="838200" y="5211146"/>
            <a:ext cx="3715363" cy="1532334"/>
          </a:xfrm>
          <a:prstGeom prst="roundRect">
            <a:avLst/>
          </a:prstGeom>
          <a:solidFill>
            <a:schemeClr val="bg2">
              <a:lumMod val="90000"/>
            </a:schemeClr>
          </a:solidFill>
          <a:ln>
            <a:solidFill>
              <a:schemeClr val="accent1">
                <a:lumMod val="75000"/>
              </a:schemeClr>
            </a:solidFill>
          </a:ln>
        </p:spPr>
        <p:txBody>
          <a:bodyPr wrap="square" rtlCol="0">
            <a:spAutoFit/>
          </a:bodyPr>
          <a:lstStyle/>
          <a:p>
            <a:pPr>
              <a:buClr>
                <a:srgbClr val="C7417B"/>
              </a:buClr>
            </a:pPr>
            <a:r>
              <a:rPr lang="en-GB" sz="1200" dirty="0">
                <a:solidFill>
                  <a:schemeClr val="tx1">
                    <a:lumMod val="75000"/>
                    <a:lumOff val="25000"/>
                  </a:schemeClr>
                </a:solidFill>
                <a:latin typeface="Arial" panose="020B0604020202020204" pitchFamily="34" charset="0"/>
                <a:cs typeface="Arial" panose="020B0604020202020204" pitchFamily="34" charset="0"/>
              </a:rPr>
              <a:t>Links for further information on Educators:</a:t>
            </a:r>
          </a:p>
          <a:p>
            <a:pPr>
              <a:buClr>
                <a:srgbClr val="C7417B"/>
              </a:buClr>
            </a:pP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a:buClr>
                <a:srgbClr val="C7417B"/>
              </a:buClr>
            </a:pPr>
            <a:r>
              <a:rPr lang="en-GB" sz="1200" dirty="0">
                <a:solidFill>
                  <a:schemeClr val="tx1">
                    <a:lumMod val="75000"/>
                    <a:lumOff val="2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Nurse and Midwife Educators Career Framework</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a:buClr>
                <a:srgbClr val="C7417B"/>
              </a:buClr>
            </a:pPr>
            <a:r>
              <a:rPr lang="en-GB" sz="1200" dirty="0">
                <a:solidFill>
                  <a:schemeClr val="tx1">
                    <a:lumMod val="75000"/>
                    <a:lumOff val="2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AHP Educator Career Framework</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a:buClr>
                <a:srgbClr val="C7417B"/>
              </a:buClr>
            </a:pPr>
            <a:r>
              <a:rPr lang="en-GB" sz="1200" dirty="0">
                <a:solidFill>
                  <a:schemeClr val="tx1">
                    <a:lumMod val="75000"/>
                    <a:lumOff val="2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NHSE Quality Framework</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a:buClr>
                <a:srgbClr val="C7417B"/>
              </a:buClr>
            </a:pPr>
            <a:r>
              <a:rPr lang="en-GB" sz="1200" dirty="0">
                <a:solidFill>
                  <a:schemeClr val="tx1">
                    <a:lumMod val="75000"/>
                    <a:lumOff val="2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Educator Training Resource (e-</a:t>
            </a:r>
            <a:r>
              <a:rPr lang="en-GB" sz="1200" dirty="0" err="1">
                <a:solidFill>
                  <a:schemeClr val="tx1">
                    <a:lumMod val="75000"/>
                    <a:lumOff val="2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lfh</a:t>
            </a:r>
            <a:r>
              <a:rPr lang="en-GB" sz="1200" dirty="0">
                <a:solidFill>
                  <a:schemeClr val="tx1">
                    <a:lumMod val="75000"/>
                    <a:lumOff val="2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a:buClr>
                <a:srgbClr val="C7417B"/>
              </a:buClr>
            </a:pP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Picture 5" descr="Infographic about the safe learning charter">
            <a:extLst>
              <a:ext uri="{FF2B5EF4-FFF2-40B4-BE49-F238E27FC236}">
                <a16:creationId xmlns:a16="http://schemas.microsoft.com/office/drawing/2014/main" id="{E844E203-E8A6-8B82-4CD3-E6761027350A}"/>
              </a:ext>
            </a:extLst>
          </p:cNvPr>
          <p:cNvPicPr>
            <a:picLocks noChangeAspect="1"/>
          </p:cNvPicPr>
          <p:nvPr/>
        </p:nvPicPr>
        <p:blipFill>
          <a:blip r:embed="rId9"/>
          <a:stretch>
            <a:fillRect/>
          </a:stretch>
        </p:blipFill>
        <p:spPr>
          <a:xfrm>
            <a:off x="6647192" y="1046944"/>
            <a:ext cx="4750803" cy="3380906"/>
          </a:xfrm>
          <a:prstGeom prst="rect">
            <a:avLst/>
          </a:prstGeom>
          <a:effectLst>
            <a:softEdge rad="31750"/>
          </a:effectLst>
        </p:spPr>
      </p:pic>
      <p:sp>
        <p:nvSpPr>
          <p:cNvPr id="7" name="TextBox 6">
            <a:extLst>
              <a:ext uri="{FF2B5EF4-FFF2-40B4-BE49-F238E27FC236}">
                <a16:creationId xmlns:a16="http://schemas.microsoft.com/office/drawing/2014/main" id="{B01065A4-88BF-5B78-4F2C-8629F14799C5}"/>
              </a:ext>
            </a:extLst>
          </p:cNvPr>
          <p:cNvSpPr txBox="1"/>
          <p:nvPr/>
        </p:nvSpPr>
        <p:spPr>
          <a:xfrm>
            <a:off x="4743450" y="4413546"/>
            <a:ext cx="6153578" cy="369332"/>
          </a:xfrm>
          <a:prstGeom prst="rect">
            <a:avLst/>
          </a:prstGeom>
          <a:noFill/>
        </p:spPr>
        <p:txBody>
          <a:bodyPr wrap="square" rtlCol="0">
            <a:spAutoFit/>
          </a:bodyPr>
          <a:lstStyle/>
          <a:p>
            <a:pPr algn="ctr"/>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Safe Learning Charter</a:t>
            </a:r>
            <a:endPar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EE4551B-6689-A84E-56FC-FE246AC3B28F}"/>
              </a:ext>
            </a:extLst>
          </p:cNvPr>
          <p:cNvSpPr txBox="1"/>
          <p:nvPr/>
        </p:nvSpPr>
        <p:spPr>
          <a:xfrm>
            <a:off x="6530989" y="4734342"/>
            <a:ext cx="5273420" cy="2123658"/>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The Safe Learning Environment Charter supports the </a:t>
            </a:r>
            <a:r>
              <a:rPr lang="en-GB" sz="1200" b="1" dirty="0">
                <a:solidFill>
                  <a:schemeClr val="tx1"/>
                </a:solidFill>
                <a:latin typeface="Arial" panose="020B0604020202020204" pitchFamily="34" charset="0"/>
                <a:cs typeface="Arial" panose="020B0604020202020204" pitchFamily="34" charset="0"/>
              </a:rPr>
              <a:t>development of positive safety cultures</a:t>
            </a:r>
            <a:r>
              <a:rPr lang="en-GB" sz="1200" dirty="0">
                <a:solidFill>
                  <a:schemeClr val="tx1"/>
                </a:solidFill>
                <a:latin typeface="Arial" panose="020B0604020202020204" pitchFamily="34" charset="0"/>
                <a:cs typeface="Arial" panose="020B0604020202020204" pitchFamily="34" charset="0"/>
              </a:rPr>
              <a:t> and continuous learning across all learning environments in the NHS. It is underpinned by principles of equality, diversity, and inclusion. </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 Charter is </a:t>
            </a:r>
            <a:r>
              <a:rPr lang="en-GB" sz="1200" b="1" dirty="0">
                <a:solidFill>
                  <a:schemeClr val="tx1"/>
                </a:solidFill>
                <a:latin typeface="Arial" panose="020B0604020202020204" pitchFamily="34" charset="0"/>
                <a:cs typeface="Arial" panose="020B0604020202020204" pitchFamily="34" charset="0"/>
              </a:rPr>
              <a:t>designed for learners </a:t>
            </a:r>
            <a:r>
              <a:rPr lang="en-GB" sz="1200" dirty="0">
                <a:solidFill>
                  <a:schemeClr val="tx1"/>
                </a:solidFill>
                <a:latin typeface="Arial" panose="020B0604020202020204" pitchFamily="34" charset="0"/>
                <a:cs typeface="Arial" panose="020B0604020202020204" pitchFamily="34" charset="0"/>
              </a:rPr>
              <a:t>and </a:t>
            </a:r>
            <a:r>
              <a:rPr lang="en-GB" sz="1200" b="1" dirty="0">
                <a:solidFill>
                  <a:schemeClr val="tx1"/>
                </a:solidFill>
                <a:latin typeface="Arial" panose="020B0604020202020204" pitchFamily="34" charset="0"/>
                <a:cs typeface="Arial" panose="020B0604020202020204" pitchFamily="34" charset="0"/>
              </a:rPr>
              <a:t>those responsible for supporting placement learning</a:t>
            </a:r>
            <a:r>
              <a:rPr lang="en-GB" sz="1200" dirty="0">
                <a:solidFill>
                  <a:schemeClr val="tx1"/>
                </a:solidFill>
                <a:latin typeface="Arial" panose="020B0604020202020204" pitchFamily="34" charset="0"/>
                <a:cs typeface="Arial" panose="020B0604020202020204" pitchFamily="34" charset="0"/>
              </a:rPr>
              <a:t> across all learning environments and all professions within them.</a:t>
            </a:r>
          </a:p>
          <a:p>
            <a:pPr lvl="0">
              <a:buClr>
                <a:srgbClr val="C7417B"/>
              </a:buClr>
            </a:pPr>
            <a:endParaRPr lang="en-GB" sz="1200" dirty="0">
              <a:solidFill>
                <a:prstClr val="black"/>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lvl="0">
              <a:buClr>
                <a:srgbClr val="C7417B"/>
              </a:buClr>
            </a:pPr>
            <a:r>
              <a:rPr lang="en-GB" sz="1200" dirty="0">
                <a:solidFill>
                  <a:prstClr val="black"/>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NHS Safe Learning Environment Charter</a:t>
            </a:r>
            <a:endParaRPr lang="en-GB" sz="1200" dirty="0">
              <a:solidFill>
                <a:prstClr val="black"/>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07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11" grpId="0" animBg="1"/>
      <p:bldP spid="7"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8F2633-7A22-EAAD-4D0A-E0E100C0D6C3}"/>
            </a:ext>
          </a:extLst>
        </p:cNvPr>
        <p:cNvGrpSpPr/>
        <p:nvPr/>
      </p:nvGrpSpPr>
      <p:grpSpPr>
        <a:xfrm>
          <a:off x="0" y="0"/>
          <a:ext cx="0" cy="0"/>
          <a:chOff x="0" y="0"/>
          <a:chExt cx="0" cy="0"/>
        </a:xfrm>
      </p:grpSpPr>
      <p:sp useBgFill="1">
        <p:nvSpPr>
          <p:cNvPr id="7" name="Rectangle 6" descr="end of module page saying module completed">
            <a:extLst>
              <a:ext uri="{FF2B5EF4-FFF2-40B4-BE49-F238E27FC236}">
                <a16:creationId xmlns:a16="http://schemas.microsoft.com/office/drawing/2014/main" id="{8F4583D0-EC5D-A937-7A48-C8E7FC88E7DB}"/>
              </a:ext>
              <a:ext uri="{C183D7F6-B498-43B3-948B-1728B52AA6E4}">
                <adec:decorative xmlns:adec="http://schemas.microsoft.com/office/drawing/2017/decorative" val="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CCDD24C-4425-EA5B-10EE-AD2C6C3C2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634A942-D584-B4AF-FF0A-62F07A3E6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8594518-E6AC-D51A-A62E-F3B7C2EA1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71EEF3-C435-2AA2-CD58-82DDED1AFE72}"/>
              </a:ext>
            </a:extLst>
          </p:cNvPr>
          <p:cNvSpPr>
            <a:spLocks noGrp="1"/>
          </p:cNvSpPr>
          <p:nvPr>
            <p:ph type="ctrTitle"/>
          </p:nvPr>
        </p:nvSpPr>
        <p:spPr>
          <a:xfrm>
            <a:off x="892487" y="2640140"/>
            <a:ext cx="4946500" cy="1014759"/>
          </a:xfrm>
        </p:spPr>
        <p:txBody>
          <a:bodyPr rtlCol="0" anchor="b">
            <a:normAutofit/>
          </a:bodyPr>
          <a:lstStyle/>
          <a:p>
            <a:pPr algn="l" rtl="0"/>
            <a:r>
              <a:rPr lang="en-GB" sz="3600" dirty="0">
                <a:solidFill>
                  <a:srgbClr val="FFFFFF"/>
                </a:solidFill>
              </a:rPr>
              <a:t>Module 4 - completed</a:t>
            </a:r>
          </a:p>
        </p:txBody>
      </p:sp>
      <p:sp>
        <p:nvSpPr>
          <p:cNvPr id="18" name="Rectangle 17">
            <a:extLst>
              <a:ext uri="{FF2B5EF4-FFF2-40B4-BE49-F238E27FC236}">
                <a16:creationId xmlns:a16="http://schemas.microsoft.com/office/drawing/2014/main" id="{DCED531A-01BB-8D65-8F47-404FDF85F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2EB90A4-D746-BF6C-42BD-F615055F03DA}"/>
              </a:ext>
            </a:extLst>
          </p:cNvPr>
          <p:cNvSpPr>
            <a:spLocks noGrp="1"/>
          </p:cNvSpPr>
          <p:nvPr>
            <p:ph type="subTitle" idx="1"/>
          </p:nvPr>
        </p:nvSpPr>
        <p:spPr>
          <a:xfrm>
            <a:off x="786366" y="4767439"/>
            <a:ext cx="4911122" cy="1244483"/>
          </a:xfrm>
        </p:spPr>
        <p:txBody>
          <a:bodyPr rtlCol="0" anchor="t">
            <a:normAutofit/>
          </a:bodyPr>
          <a:lstStyle/>
          <a:p>
            <a:pPr algn="l" rtl="0"/>
            <a:r>
              <a:rPr lang="en-GB" sz="2000" dirty="0">
                <a:solidFill>
                  <a:schemeClr val="bg1"/>
                </a:solidFill>
              </a:rPr>
              <a:t>Please complete this </a:t>
            </a:r>
            <a:r>
              <a:rPr lang="en-GB" sz="2000" b="1" dirty="0">
                <a:solidFill>
                  <a:srgbClr val="54D2D2"/>
                </a:solidFill>
                <a:hlinkClick r:id="rId3">
                  <a:extLst>
                    <a:ext uri="{A12FA001-AC4F-418D-AE19-62706E023703}">
                      <ahyp:hlinkClr xmlns:ahyp="http://schemas.microsoft.com/office/drawing/2018/hyperlinkcolor" val="tx"/>
                    </a:ext>
                  </a:extLst>
                </a:hlinkClick>
              </a:rPr>
              <a:t>feedback form </a:t>
            </a:r>
            <a:r>
              <a:rPr lang="en-GB" sz="2000" dirty="0">
                <a:solidFill>
                  <a:schemeClr val="bg1"/>
                </a:solidFill>
              </a:rPr>
              <a:t>when you have completed your module(s).  This helps us to monitor the program to ensure it is as efficient and accurate as possible.</a:t>
            </a:r>
            <a:endParaRPr lang="en-GB" sz="2800" dirty="0">
              <a:solidFill>
                <a:schemeClr val="bg1"/>
              </a:solidFill>
            </a:endParaRPr>
          </a:p>
        </p:txBody>
      </p:sp>
      <p:sp>
        <p:nvSpPr>
          <p:cNvPr id="20" name="Oval 19">
            <a:extLst>
              <a:ext uri="{FF2B5EF4-FFF2-40B4-BE49-F238E27FC236}">
                <a16:creationId xmlns:a16="http://schemas.microsoft.com/office/drawing/2014/main" id="{5309224C-D60E-7870-38FD-E37FBAF88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text on a white background">
            <a:extLst>
              <a:ext uri="{FF2B5EF4-FFF2-40B4-BE49-F238E27FC236}">
                <a16:creationId xmlns:a16="http://schemas.microsoft.com/office/drawing/2014/main" id="{BA48435D-9196-3566-D803-96436A1065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2295" y="1758589"/>
            <a:ext cx="2926250" cy="743823"/>
          </a:xfrm>
          <a:prstGeom prst="rect">
            <a:avLst/>
          </a:prstGeom>
        </p:spPr>
      </p:pic>
      <p:pic>
        <p:nvPicPr>
          <p:cNvPr id="15" name="Picture 14" descr="A close-up of a logo">
            <a:extLst>
              <a:ext uri="{FF2B5EF4-FFF2-40B4-BE49-F238E27FC236}">
                <a16:creationId xmlns:a16="http://schemas.microsoft.com/office/drawing/2014/main" id="{61D2D146-F72A-9D04-6724-851B85F644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5825" y="2876061"/>
            <a:ext cx="4182042" cy="1479524"/>
          </a:xfrm>
          <a:prstGeom prst="rect">
            <a:avLst/>
          </a:prstGeom>
        </p:spPr>
      </p:pic>
      <p:sp>
        <p:nvSpPr>
          <p:cNvPr id="4" name="Subtitle 2">
            <a:extLst>
              <a:ext uri="{FF2B5EF4-FFF2-40B4-BE49-F238E27FC236}">
                <a16:creationId xmlns:a16="http://schemas.microsoft.com/office/drawing/2014/main" id="{3EDCFA33-91CE-3717-C91A-7B7C86AB2FDD}"/>
              </a:ext>
            </a:extLst>
          </p:cNvPr>
          <p:cNvSpPr txBox="1">
            <a:spLocks/>
          </p:cNvSpPr>
          <p:nvPr/>
        </p:nvSpPr>
        <p:spPr>
          <a:xfrm>
            <a:off x="848138" y="947989"/>
            <a:ext cx="4849350" cy="1244483"/>
          </a:xfrm>
          <a:prstGeom prst="rect">
            <a:avLst/>
          </a:prstGeom>
        </p:spPr>
        <p:txBody>
          <a:bodyPr vert="horz" lIns="91440" tIns="45720" rIns="91440" bIns="45720" rtlCol="0" anchor="t">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900" dirty="0">
                <a:solidFill>
                  <a:srgbClr val="FFFFFF"/>
                </a:solidFill>
                <a:latin typeface="Arial" panose="020B0604020202020204" pitchFamily="34" charset="0"/>
                <a:cs typeface="Arial" panose="020B0604020202020204" pitchFamily="34" charset="0"/>
              </a:rPr>
              <a:t>Education</a:t>
            </a:r>
            <a:r>
              <a:rPr lang="en-GB" sz="3600" dirty="0">
                <a:solidFill>
                  <a:srgbClr val="FFFFFF"/>
                </a:solidFill>
                <a:latin typeface="Arial" panose="020B0604020202020204" pitchFamily="34" charset="0"/>
                <a:cs typeface="Arial" panose="020B0604020202020204" pitchFamily="34" charset="0"/>
              </a:rPr>
              <a:t> and Training in Primary care</a:t>
            </a:r>
          </a:p>
        </p:txBody>
      </p:sp>
    </p:spTree>
    <p:extLst>
      <p:ext uri="{BB962C8B-B14F-4D97-AF65-F5344CB8AC3E}">
        <p14:creationId xmlns:p14="http://schemas.microsoft.com/office/powerpoint/2010/main" val="9420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4403CA-1352-F1C0-4484-EA777C2C9BC8}"/>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FF8B5DB-D806-9AE2-9BDF-45E025954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B1123C-416E-71C2-964F-EC233F00C364}"/>
              </a:ext>
            </a:extLst>
          </p:cNvPr>
          <p:cNvSpPr>
            <a:spLocks noGrp="1"/>
          </p:cNvSpPr>
          <p:nvPr>
            <p:ph type="title"/>
          </p:nvPr>
        </p:nvSpPr>
        <p:spPr>
          <a:xfrm>
            <a:off x="522939" y="472717"/>
            <a:ext cx="9688296" cy="834805"/>
          </a:xfrm>
        </p:spPr>
        <p:txBody>
          <a:bodyPr anchor="b">
            <a:normAutofit/>
          </a:bodyPr>
          <a:lstStyle/>
          <a:p>
            <a:r>
              <a:rPr lang="en-GB" sz="3600" dirty="0">
                <a:latin typeface="Arial" panose="020B0604020202020204" pitchFamily="34" charset="0"/>
                <a:cs typeface="Arial" panose="020B0604020202020204" pitchFamily="34" charset="0"/>
              </a:rPr>
              <a:t>Introduction to Primary Care Training Hubs</a:t>
            </a:r>
          </a:p>
        </p:txBody>
      </p:sp>
      <p:sp>
        <p:nvSpPr>
          <p:cNvPr id="6" name="Rectangle 5">
            <a:extLst>
              <a:ext uri="{FF2B5EF4-FFF2-40B4-BE49-F238E27FC236}">
                <a16:creationId xmlns:a16="http://schemas.microsoft.com/office/drawing/2014/main" id="{040181DD-D45D-1B65-51EE-3F10E337B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9A3D48-9702-3F34-D73C-3D0165B92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5D74A59-8C1B-E02A-7CF7-A36F96E5E249}"/>
              </a:ext>
            </a:extLst>
          </p:cNvPr>
          <p:cNvSpPr txBox="1"/>
          <p:nvPr/>
        </p:nvSpPr>
        <p:spPr>
          <a:xfrm>
            <a:off x="1136397" y="1921671"/>
            <a:ext cx="9536053" cy="369332"/>
          </a:xfrm>
          <a:prstGeom prst="rect">
            <a:avLst/>
          </a:prstGeom>
          <a:noFill/>
        </p:spPr>
        <p:txBody>
          <a:bodyPr wrap="square" rtlCol="0">
            <a:spAutoFit/>
          </a:bodyPr>
          <a:lstStyle/>
          <a:p>
            <a:r>
              <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What are Primary care Training Hubs?</a:t>
            </a:r>
          </a:p>
        </p:txBody>
      </p:sp>
      <p:sp>
        <p:nvSpPr>
          <p:cNvPr id="17" name="TextBox 16">
            <a:extLst>
              <a:ext uri="{FF2B5EF4-FFF2-40B4-BE49-F238E27FC236}">
                <a16:creationId xmlns:a16="http://schemas.microsoft.com/office/drawing/2014/main" id="{46AFE4EE-5866-63AC-A66D-059368699704}"/>
              </a:ext>
            </a:extLst>
          </p:cNvPr>
          <p:cNvSpPr txBox="1"/>
          <p:nvPr/>
        </p:nvSpPr>
        <p:spPr>
          <a:xfrm>
            <a:off x="1214025" y="5758306"/>
            <a:ext cx="6097112" cy="318998"/>
          </a:xfrm>
          <a:prstGeom prst="rect">
            <a:avLst/>
          </a:prstGeom>
          <a:noFill/>
        </p:spPr>
        <p:txBody>
          <a:bodyPr wrap="square">
            <a:spAutoFit/>
          </a:bodyPr>
          <a:lstStyle/>
          <a:p>
            <a:pPr algn="just">
              <a:lnSpc>
                <a:spcPct val="115000"/>
              </a:lnSpc>
            </a:pPr>
            <a:r>
              <a:rPr lang="en-GB" sz="1400" dirty="0">
                <a:solidFill>
                  <a:srgbClr val="C7417B"/>
                </a:solidFill>
                <a:effectLst/>
                <a:latin typeface="Arial" panose="020B0604020202020204" pitchFamily="34" charset="0"/>
                <a:ea typeface="Calibri" panose="020F0502020204030204" pitchFamily="34" charset="0"/>
                <a:cs typeface="Calibri" panose="020F0502020204030204" pitchFamily="34" charset="0"/>
              </a:rPr>
              <a:t>Further details on Primary care Training Hubs can be found </a:t>
            </a:r>
            <a:r>
              <a:rPr lang="en-GB" sz="1400" dirty="0">
                <a:solidFill>
                  <a:srgbClr val="C7417B"/>
                </a:solidFill>
                <a:latin typeface="Arial" panose="020B0604020202020204" pitchFamily="34" charset="0"/>
                <a:ea typeface="Calibri" panose="020F0502020204030204" pitchFamily="34" charset="0"/>
                <a:cs typeface="Calibri" panose="020F0502020204030204" pitchFamily="34" charset="0"/>
                <a:hlinkClick r:id="rId2"/>
              </a:rPr>
              <a:t>here</a:t>
            </a:r>
            <a:endParaRPr lang="en-GB" sz="1400" dirty="0">
              <a:solidFill>
                <a:srgbClr val="C7417B"/>
              </a:solidFill>
              <a:effectLst/>
              <a:latin typeface="Arial" panose="020B0604020202020204" pitchFamily="34" charset="0"/>
              <a:ea typeface="Calibri" panose="020F0502020204030204" pitchFamily="34" charset="0"/>
              <a:cs typeface="Calibri" panose="020F0502020204030204" pitchFamily="34" charset="0"/>
            </a:endParaRPr>
          </a:p>
        </p:txBody>
      </p:sp>
      <p:pic>
        <p:nvPicPr>
          <p:cNvPr id="20" name="Picture 19" descr="Training Hub logo">
            <a:extLst>
              <a:ext uri="{FF2B5EF4-FFF2-40B4-BE49-F238E27FC236}">
                <a16:creationId xmlns:a16="http://schemas.microsoft.com/office/drawing/2014/main" id="{182DBE40-7B0A-E381-BC61-5C712076B440}"/>
              </a:ext>
            </a:extLst>
          </p:cNvPr>
          <p:cNvPicPr>
            <a:picLocks noChangeAspect="1"/>
          </p:cNvPicPr>
          <p:nvPr/>
        </p:nvPicPr>
        <p:blipFill>
          <a:blip r:embed="rId3"/>
          <a:stretch>
            <a:fillRect/>
          </a:stretch>
        </p:blipFill>
        <p:spPr>
          <a:xfrm>
            <a:off x="9846200" y="330683"/>
            <a:ext cx="1956986" cy="688908"/>
          </a:xfrm>
          <a:prstGeom prst="rect">
            <a:avLst/>
          </a:prstGeom>
        </p:spPr>
      </p:pic>
      <p:graphicFrame>
        <p:nvGraphicFramePr>
          <p:cNvPr id="9" name="Diagram 8" descr="Definition of training hub in circles">
            <a:extLst>
              <a:ext uri="{FF2B5EF4-FFF2-40B4-BE49-F238E27FC236}">
                <a16:creationId xmlns:a16="http://schemas.microsoft.com/office/drawing/2014/main" id="{81AC66FE-BDB9-A36C-0DDD-91450C95CFBF}"/>
              </a:ext>
            </a:extLst>
          </p:cNvPr>
          <p:cNvGraphicFramePr/>
          <p:nvPr>
            <p:extLst>
              <p:ext uri="{D42A27DB-BD31-4B8C-83A1-F6EECF244321}">
                <p14:modId xmlns:p14="http://schemas.microsoft.com/office/powerpoint/2010/main" val="70897936"/>
              </p:ext>
            </p:extLst>
          </p:nvPr>
        </p:nvGraphicFramePr>
        <p:xfrm>
          <a:off x="-809897" y="2011680"/>
          <a:ext cx="10398034" cy="38490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3E1480CA-B975-10A4-1582-661F35E9B22B}"/>
              </a:ext>
            </a:extLst>
          </p:cNvPr>
          <p:cNvSpPr txBox="1"/>
          <p:nvPr/>
        </p:nvSpPr>
        <p:spPr>
          <a:xfrm>
            <a:off x="5730486" y="5261038"/>
            <a:ext cx="3270436" cy="253916"/>
          </a:xfrm>
          <a:prstGeom prst="rect">
            <a:avLst/>
          </a:prstGeom>
          <a:noFill/>
        </p:spPr>
        <p:txBody>
          <a:bodyPr wrap="square">
            <a:spAutoFit/>
          </a:bodyPr>
          <a:lstStyle/>
          <a:p>
            <a:pPr algn="ctr"/>
            <a:r>
              <a:rPr lang="en-GB" sz="1050" dirty="0"/>
              <a:t>(NHSE, 2024)</a:t>
            </a:r>
          </a:p>
        </p:txBody>
      </p:sp>
      <p:pic>
        <p:nvPicPr>
          <p:cNvPr id="18" name="Picture 17" descr="Vertical list of explantions to what training hubs do">
            <a:extLst>
              <a:ext uri="{FF2B5EF4-FFF2-40B4-BE49-F238E27FC236}">
                <a16:creationId xmlns:a16="http://schemas.microsoft.com/office/drawing/2014/main" id="{455B3C84-9499-78E0-1B17-F9F58F538535}"/>
              </a:ext>
            </a:extLst>
          </p:cNvPr>
          <p:cNvPicPr>
            <a:picLocks noChangeAspect="1"/>
          </p:cNvPicPr>
          <p:nvPr/>
        </p:nvPicPr>
        <p:blipFill>
          <a:blip r:embed="rId9">
            <a:extLst>
              <a:ext uri="{28A0092B-C50C-407E-A947-70E740481C1C}">
                <a14:useLocalDpi xmlns:a14="http://schemas.microsoft.com/office/drawing/2010/main" val="0"/>
              </a:ext>
            </a:extLst>
          </a:blip>
          <a:srcRect l="34059" t="8854" r="34676"/>
          <a:stretch/>
        </p:blipFill>
        <p:spPr>
          <a:xfrm>
            <a:off x="8725841" y="1372910"/>
            <a:ext cx="3069773" cy="4866142"/>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87498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Graphic spid="9" grpId="0">
        <p:bldAsOne/>
      </p:bldGraphic>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4DA3-DDA9-6613-0F78-1739F3270164}"/>
              </a:ext>
            </a:extLst>
          </p:cNvPr>
          <p:cNvSpPr>
            <a:spLocks noGrp="1"/>
          </p:cNvSpPr>
          <p:nvPr>
            <p:ph type="title"/>
          </p:nvPr>
        </p:nvSpPr>
        <p:spPr>
          <a:xfrm>
            <a:off x="1136397" y="675564"/>
            <a:ext cx="9688296" cy="834805"/>
          </a:xfrm>
        </p:spPr>
        <p:txBody>
          <a:bodyPr anchor="b">
            <a:normAutofit fontScale="90000"/>
          </a:bodyPr>
          <a:lstStyle/>
          <a:p>
            <a:r>
              <a:rPr lang="en-GB" sz="2800" b="1" dirty="0">
                <a:latin typeface="Arial" panose="020B0604020202020204" pitchFamily="34" charset="0"/>
                <a:cs typeface="Arial" panose="020B0604020202020204" pitchFamily="34" charset="0"/>
              </a:rPr>
              <a:t>VIDEO: What are Training Hubs and how do you access them?</a:t>
            </a:r>
            <a:endParaRPr lang="en-GB" sz="2800" dirty="0">
              <a:latin typeface="Arial" panose="020B0604020202020204" pitchFamily="34" charset="0"/>
              <a:cs typeface="Arial" panose="020B0604020202020204" pitchFamily="34" charset="0"/>
            </a:endParaRPr>
          </a:p>
        </p:txBody>
      </p:sp>
      <p:pic>
        <p:nvPicPr>
          <p:cNvPr id="20" name="Picture 19" descr="Training Hub Logo">
            <a:extLst>
              <a:ext uri="{FF2B5EF4-FFF2-40B4-BE49-F238E27FC236}">
                <a16:creationId xmlns:a16="http://schemas.microsoft.com/office/drawing/2014/main" id="{E559DC65-9D57-70C1-FC77-EFF706663E33}"/>
              </a:ext>
            </a:extLst>
          </p:cNvPr>
          <p:cNvPicPr>
            <a:picLocks noChangeAspect="1"/>
          </p:cNvPicPr>
          <p:nvPr/>
        </p:nvPicPr>
        <p:blipFill>
          <a:blip r:embed="rId3"/>
          <a:stretch>
            <a:fillRect/>
          </a:stretch>
        </p:blipFill>
        <p:spPr>
          <a:xfrm>
            <a:off x="9846200" y="330683"/>
            <a:ext cx="1956986" cy="688908"/>
          </a:xfrm>
          <a:prstGeom prst="rect">
            <a:avLst/>
          </a:prstGeom>
        </p:spPr>
      </p:pic>
      <p:sp>
        <p:nvSpPr>
          <p:cNvPr id="3" name="TextBox 2">
            <a:extLst>
              <a:ext uri="{FF2B5EF4-FFF2-40B4-BE49-F238E27FC236}">
                <a16:creationId xmlns:a16="http://schemas.microsoft.com/office/drawing/2014/main" id="{27114BD7-344F-2655-8D28-CC1CF6E1EAC3}"/>
              </a:ext>
            </a:extLst>
          </p:cNvPr>
          <p:cNvSpPr txBox="1"/>
          <p:nvPr/>
        </p:nvSpPr>
        <p:spPr>
          <a:xfrm>
            <a:off x="1851058" y="6053652"/>
            <a:ext cx="6757919" cy="246221"/>
          </a:xfrm>
          <a:prstGeom prst="rect">
            <a:avLst/>
          </a:prstGeom>
          <a:noFill/>
        </p:spPr>
        <p:txBody>
          <a:bodyPr wrap="square">
            <a:spAutoFit/>
          </a:bodyPr>
          <a:lstStyle/>
          <a:p>
            <a:pPr algn="ctr"/>
            <a:r>
              <a:rPr lang="en-GB" sz="1000" b="1" dirty="0"/>
              <a:t>VIDEO: </a:t>
            </a:r>
            <a:r>
              <a:rPr lang="en-GB" sz="1000" b="1" dirty="0">
                <a:latin typeface="Arial" panose="020B0604020202020204" pitchFamily="34" charset="0"/>
                <a:cs typeface="Arial" panose="020B0604020202020204" pitchFamily="34" charset="0"/>
              </a:rPr>
              <a:t>What are Training Hubs and how do you access them? </a:t>
            </a:r>
            <a:r>
              <a:rPr lang="en-GB" sz="1000" dirty="0"/>
              <a:t>(NHSE, 2022) </a:t>
            </a:r>
            <a:r>
              <a:rPr lang="en-GB" sz="1000" dirty="0">
                <a:solidFill>
                  <a:srgbClr val="C7417B"/>
                </a:solidFill>
              </a:rPr>
              <a:t>Click image to access</a:t>
            </a:r>
          </a:p>
        </p:txBody>
      </p:sp>
      <p:pic>
        <p:nvPicPr>
          <p:cNvPr id="4" name="Online Media 3" title="What are Training Hubs and how do you access them? (July 2022)">
            <a:hlinkClick r:id="" action="ppaction://media"/>
            <a:extLst>
              <a:ext uri="{FF2B5EF4-FFF2-40B4-BE49-F238E27FC236}">
                <a16:creationId xmlns:a16="http://schemas.microsoft.com/office/drawing/2014/main" id="{B382A755-026B-5C20-7E9F-0F862E0D744C}"/>
              </a:ext>
            </a:extLst>
          </p:cNvPr>
          <p:cNvPicPr>
            <a:picLocks noRot="1" noChangeAspect="1"/>
          </p:cNvPicPr>
          <p:nvPr>
            <a:videoFile r:link="rId1"/>
          </p:nvPr>
        </p:nvPicPr>
        <p:blipFill>
          <a:blip r:embed="rId4"/>
          <a:stretch>
            <a:fillRect/>
          </a:stretch>
        </p:blipFill>
        <p:spPr>
          <a:xfrm>
            <a:off x="2347809" y="1537105"/>
            <a:ext cx="7993133" cy="4516120"/>
          </a:xfrm>
          <a:prstGeom prst="rect">
            <a:avLst/>
          </a:prstGeom>
        </p:spPr>
      </p:pic>
    </p:spTree>
    <p:extLst>
      <p:ext uri="{BB962C8B-B14F-4D97-AF65-F5344CB8AC3E}">
        <p14:creationId xmlns:p14="http://schemas.microsoft.com/office/powerpoint/2010/main" val="83052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397BBE-8F70-2A28-CA73-A38F8CF36F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2B6390-BB6C-048C-2E75-653E120D0FA1}"/>
              </a:ext>
            </a:extLst>
          </p:cNvPr>
          <p:cNvSpPr>
            <a:spLocks noGrp="1"/>
          </p:cNvSpPr>
          <p:nvPr>
            <p:ph type="title"/>
          </p:nvPr>
        </p:nvSpPr>
        <p:spPr>
          <a:xfrm>
            <a:off x="522939" y="472717"/>
            <a:ext cx="9688296" cy="834805"/>
          </a:xfrm>
        </p:spPr>
        <p:txBody>
          <a:bodyPr anchor="b">
            <a:normAutofit/>
          </a:bodyPr>
          <a:lstStyle/>
          <a:p>
            <a:r>
              <a:rPr lang="en-GB" sz="3600" dirty="0">
                <a:latin typeface="Arial" panose="020B0604020202020204" pitchFamily="34" charset="0"/>
                <a:cs typeface="Arial" panose="020B0604020202020204" pitchFamily="34" charset="0"/>
              </a:rPr>
              <a:t>Introduction to SNEE Training Hub</a:t>
            </a:r>
          </a:p>
        </p:txBody>
      </p:sp>
      <p:pic>
        <p:nvPicPr>
          <p:cNvPr id="20" name="Picture 19" descr="Training Hub logo">
            <a:extLst>
              <a:ext uri="{FF2B5EF4-FFF2-40B4-BE49-F238E27FC236}">
                <a16:creationId xmlns:a16="http://schemas.microsoft.com/office/drawing/2014/main" id="{C51E7649-D8D5-2AEC-E336-49C626E53BF4}"/>
              </a:ext>
            </a:extLst>
          </p:cNvPr>
          <p:cNvPicPr>
            <a:picLocks noChangeAspect="1"/>
          </p:cNvPicPr>
          <p:nvPr/>
        </p:nvPicPr>
        <p:blipFill>
          <a:blip r:embed="rId2"/>
          <a:stretch>
            <a:fillRect/>
          </a:stretch>
        </p:blipFill>
        <p:spPr>
          <a:xfrm>
            <a:off x="9846200" y="330683"/>
            <a:ext cx="1956986" cy="688908"/>
          </a:xfrm>
          <a:prstGeom prst="rect">
            <a:avLst/>
          </a:prstGeom>
        </p:spPr>
      </p:pic>
      <p:sp>
        <p:nvSpPr>
          <p:cNvPr id="13" name="TextBox 12">
            <a:extLst>
              <a:ext uri="{FF2B5EF4-FFF2-40B4-BE49-F238E27FC236}">
                <a16:creationId xmlns:a16="http://schemas.microsoft.com/office/drawing/2014/main" id="{851CEC1C-EA5D-C252-FE4C-489394995150}"/>
              </a:ext>
            </a:extLst>
          </p:cNvPr>
          <p:cNvSpPr txBox="1"/>
          <p:nvPr/>
        </p:nvSpPr>
        <p:spPr>
          <a:xfrm>
            <a:off x="551633" y="1505661"/>
            <a:ext cx="9536053" cy="369332"/>
          </a:xfrm>
          <a:prstGeom prst="rect">
            <a:avLst/>
          </a:prstGeom>
          <a:noFill/>
        </p:spPr>
        <p:txBody>
          <a:bodyPr wrap="square" rtlCol="0">
            <a:spAutoFit/>
          </a:bodyPr>
          <a:lstStyle/>
          <a:p>
            <a:r>
              <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About us</a:t>
            </a:r>
          </a:p>
        </p:txBody>
      </p:sp>
      <p:sp>
        <p:nvSpPr>
          <p:cNvPr id="3" name="TextBox 2">
            <a:extLst>
              <a:ext uri="{FF2B5EF4-FFF2-40B4-BE49-F238E27FC236}">
                <a16:creationId xmlns:a16="http://schemas.microsoft.com/office/drawing/2014/main" id="{3405200E-0B60-DFF4-DD1A-E329038AA664}"/>
              </a:ext>
            </a:extLst>
          </p:cNvPr>
          <p:cNvSpPr txBox="1"/>
          <p:nvPr/>
        </p:nvSpPr>
        <p:spPr>
          <a:xfrm>
            <a:off x="551633" y="1969987"/>
            <a:ext cx="3744340" cy="120032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Suffolk and North East Essex Training Hub’s key aim is to establish a local education and training infrastructure to help support the primary care workforce of today and tomorrow to ensure they have the necessary skills, values and behaviours to deliver high quality care. </a:t>
            </a:r>
          </a:p>
        </p:txBody>
      </p:sp>
      <p:sp>
        <p:nvSpPr>
          <p:cNvPr id="14" name="TextBox 13">
            <a:extLst>
              <a:ext uri="{FF2B5EF4-FFF2-40B4-BE49-F238E27FC236}">
                <a16:creationId xmlns:a16="http://schemas.microsoft.com/office/drawing/2014/main" id="{B7A8E6AF-0C13-4938-99E8-CE52C09BCEA2}"/>
              </a:ext>
            </a:extLst>
          </p:cNvPr>
          <p:cNvSpPr txBox="1"/>
          <p:nvPr/>
        </p:nvSpPr>
        <p:spPr>
          <a:xfrm>
            <a:off x="522939" y="3321051"/>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Training Hub Team</a:t>
            </a:r>
            <a:endPar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endParaRPr>
          </a:p>
        </p:txBody>
      </p:sp>
      <p:pic>
        <p:nvPicPr>
          <p:cNvPr id="16" name="Picture 15" descr="A diagram of training hub team members">
            <a:extLst>
              <a:ext uri="{FF2B5EF4-FFF2-40B4-BE49-F238E27FC236}">
                <a16:creationId xmlns:a16="http://schemas.microsoft.com/office/drawing/2014/main" id="{0E5B96D1-4C8F-38EC-C5F5-4FE37B64F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14" y="3646564"/>
            <a:ext cx="4278436" cy="2406620"/>
          </a:xfrm>
          <a:prstGeom prst="rect">
            <a:avLst/>
          </a:prstGeom>
        </p:spPr>
      </p:pic>
      <p:sp>
        <p:nvSpPr>
          <p:cNvPr id="11" name="TextBox 10">
            <a:extLst>
              <a:ext uri="{FF2B5EF4-FFF2-40B4-BE49-F238E27FC236}">
                <a16:creationId xmlns:a16="http://schemas.microsoft.com/office/drawing/2014/main" id="{1DE2A3FC-E291-D1CE-72D4-1C1BB20F9A07}"/>
              </a:ext>
            </a:extLst>
          </p:cNvPr>
          <p:cNvSpPr txBox="1"/>
          <p:nvPr/>
        </p:nvSpPr>
        <p:spPr>
          <a:xfrm>
            <a:off x="305729" y="6017508"/>
            <a:ext cx="6097112" cy="286682"/>
          </a:xfrm>
          <a:prstGeom prst="rect">
            <a:avLst/>
          </a:prstGeom>
          <a:noFill/>
        </p:spPr>
        <p:txBody>
          <a:bodyPr wrap="square">
            <a:spAutoFit/>
          </a:bodyPr>
          <a:lstStyle/>
          <a:p>
            <a:pPr algn="just">
              <a:lnSpc>
                <a:spcPct val="115000"/>
              </a:lnSpc>
            </a:pPr>
            <a:r>
              <a:rPr lang="en-GB" sz="1200" dirty="0">
                <a:effectLst/>
                <a:latin typeface="Arial" panose="020B0604020202020204" pitchFamily="34" charset="0"/>
                <a:ea typeface="Calibri" panose="020F0502020204030204" pitchFamily="34" charset="0"/>
                <a:cs typeface="Calibri" panose="020F0502020204030204" pitchFamily="34" charset="0"/>
              </a:rPr>
              <a:t>Further details on the SNEE Training Hub Team please see our </a:t>
            </a:r>
            <a:r>
              <a:rPr lang="en-GB" sz="1200" dirty="0">
                <a:latin typeface="Arial" panose="020B0604020202020204" pitchFamily="34" charset="0"/>
                <a:ea typeface="Calibri" panose="020F0502020204030204" pitchFamily="34" charset="0"/>
                <a:cs typeface="Calibri" panose="020F0502020204030204" pitchFamily="34" charset="0"/>
                <a:hlinkClick r:id="rId4"/>
              </a:rPr>
              <a:t>‘Meet the Team’</a:t>
            </a:r>
            <a:r>
              <a:rPr lang="en-GB" sz="1200" dirty="0">
                <a:latin typeface="Arial" panose="020B0604020202020204" pitchFamily="34" charset="0"/>
                <a:ea typeface="Calibri" panose="020F0502020204030204" pitchFamily="34" charset="0"/>
                <a:cs typeface="Calibri" panose="020F0502020204030204" pitchFamily="34" charset="0"/>
              </a:rPr>
              <a:t> page</a:t>
            </a:r>
            <a:endParaRPr lang="en-GB" sz="1200" dirty="0">
              <a:effectLst/>
              <a:latin typeface="Arial" panose="020B0604020202020204" pitchFamily="34" charset="0"/>
              <a:ea typeface="Calibri" panose="020F0502020204030204" pitchFamily="34" charset="0"/>
              <a:cs typeface="Calibri" panose="020F0502020204030204" pitchFamily="34" charset="0"/>
            </a:endParaRPr>
          </a:p>
        </p:txBody>
      </p:sp>
      <p:pic>
        <p:nvPicPr>
          <p:cNvPr id="8" name="Picture 7" descr="An infographic about SNEE Training Hub">
            <a:extLst>
              <a:ext uri="{FF2B5EF4-FFF2-40B4-BE49-F238E27FC236}">
                <a16:creationId xmlns:a16="http://schemas.microsoft.com/office/drawing/2014/main" id="{E705B68E-0326-8E9D-E40A-1F74B9FC66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1207" y="1780239"/>
            <a:ext cx="6981979" cy="3561400"/>
          </a:xfrm>
          <a:prstGeom prst="rect">
            <a:avLst/>
          </a:prstGeom>
        </p:spPr>
      </p:pic>
      <p:sp>
        <p:nvSpPr>
          <p:cNvPr id="10" name="TextBox 9">
            <a:extLst>
              <a:ext uri="{FF2B5EF4-FFF2-40B4-BE49-F238E27FC236}">
                <a16:creationId xmlns:a16="http://schemas.microsoft.com/office/drawing/2014/main" id="{A1165308-482A-7B92-A770-4D8AE2520F11}"/>
              </a:ext>
            </a:extLst>
          </p:cNvPr>
          <p:cNvSpPr txBox="1"/>
          <p:nvPr/>
        </p:nvSpPr>
        <p:spPr>
          <a:xfrm>
            <a:off x="9141525" y="5449996"/>
            <a:ext cx="3270436" cy="253916"/>
          </a:xfrm>
          <a:prstGeom prst="rect">
            <a:avLst/>
          </a:prstGeom>
          <a:noFill/>
        </p:spPr>
        <p:txBody>
          <a:bodyPr wrap="square">
            <a:spAutoFit/>
          </a:bodyPr>
          <a:lstStyle/>
          <a:p>
            <a:pPr algn="ctr"/>
            <a:r>
              <a:rPr lang="en-GB" sz="1050" dirty="0"/>
              <a:t>(SNEE Training Hub Strategy, 2024)</a:t>
            </a:r>
          </a:p>
        </p:txBody>
      </p:sp>
      <p:sp>
        <p:nvSpPr>
          <p:cNvPr id="17" name="TextBox 16">
            <a:extLst>
              <a:ext uri="{FF2B5EF4-FFF2-40B4-BE49-F238E27FC236}">
                <a16:creationId xmlns:a16="http://schemas.microsoft.com/office/drawing/2014/main" id="{4EFC6BC7-0EC7-501F-AE0B-5B1D3387EBF2}"/>
              </a:ext>
            </a:extLst>
          </p:cNvPr>
          <p:cNvSpPr txBox="1"/>
          <p:nvPr/>
        </p:nvSpPr>
        <p:spPr>
          <a:xfrm>
            <a:off x="7369330" y="6030657"/>
            <a:ext cx="6097112" cy="286682"/>
          </a:xfrm>
          <a:prstGeom prst="rect">
            <a:avLst/>
          </a:prstGeom>
          <a:noFill/>
        </p:spPr>
        <p:txBody>
          <a:bodyPr wrap="square">
            <a:spAutoFit/>
          </a:bodyPr>
          <a:lstStyle/>
          <a:p>
            <a:pPr algn="just">
              <a:lnSpc>
                <a:spcPct val="115000"/>
              </a:lnSpc>
            </a:pPr>
            <a:r>
              <a:rPr lang="en-GB" sz="1200" dirty="0">
                <a:solidFill>
                  <a:srgbClr val="C7417B"/>
                </a:solidFill>
                <a:effectLst/>
                <a:latin typeface="Arial" panose="020B0604020202020204" pitchFamily="34" charset="0"/>
                <a:ea typeface="Calibri" panose="020F0502020204030204" pitchFamily="34" charset="0"/>
                <a:cs typeface="Calibri" panose="020F0502020204030204" pitchFamily="34" charset="0"/>
              </a:rPr>
              <a:t>Further full details on SNEE Training Hub please see our </a:t>
            </a:r>
            <a:r>
              <a:rPr lang="en-GB" sz="1200" dirty="0">
                <a:solidFill>
                  <a:srgbClr val="C7417B"/>
                </a:solidFill>
                <a:effectLst/>
                <a:latin typeface="Arial" panose="020B0604020202020204" pitchFamily="34" charset="0"/>
                <a:ea typeface="Calibri" panose="020F0502020204030204" pitchFamily="34" charset="0"/>
                <a:cs typeface="Calibri" panose="020F0502020204030204" pitchFamily="34" charset="0"/>
                <a:hlinkClick r:id="rId6"/>
              </a:rPr>
              <a:t>website</a:t>
            </a:r>
            <a:endParaRPr lang="en-GB" sz="1200" dirty="0">
              <a:solidFill>
                <a:srgbClr val="C7417B"/>
              </a:solidFill>
              <a:effectLst/>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255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14" grpId="0"/>
      <p:bldP spid="11" grpId="0"/>
      <p:bldP spid="10"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4DA3-DDA9-6613-0F78-1739F3270164}"/>
              </a:ext>
            </a:extLst>
          </p:cNvPr>
          <p:cNvSpPr>
            <a:spLocks noGrp="1"/>
          </p:cNvSpPr>
          <p:nvPr>
            <p:ph type="title"/>
          </p:nvPr>
        </p:nvSpPr>
        <p:spPr>
          <a:xfrm>
            <a:off x="1136397" y="675564"/>
            <a:ext cx="9688296" cy="834805"/>
          </a:xfrm>
        </p:spPr>
        <p:txBody>
          <a:bodyPr anchor="b">
            <a:normAutofit/>
          </a:bodyPr>
          <a:lstStyle/>
          <a:p>
            <a:r>
              <a:rPr lang="en-GB" sz="2800" b="1" dirty="0">
                <a:latin typeface="Arial" panose="020B0604020202020204" pitchFamily="34" charset="0"/>
                <a:cs typeface="Arial" panose="020B0604020202020204" pitchFamily="34" charset="0"/>
              </a:rPr>
              <a:t>VIDEO: Training hubs and quality management</a:t>
            </a:r>
            <a:endParaRPr lang="en-GB" sz="2800" dirty="0">
              <a:latin typeface="Arial" panose="020B0604020202020204" pitchFamily="34" charset="0"/>
              <a:cs typeface="Arial" panose="020B0604020202020204" pitchFamily="34" charset="0"/>
            </a:endParaRPr>
          </a:p>
        </p:txBody>
      </p:sp>
      <p:pic>
        <p:nvPicPr>
          <p:cNvPr id="20" name="Picture 19" descr="Training Hub Logo">
            <a:extLst>
              <a:ext uri="{FF2B5EF4-FFF2-40B4-BE49-F238E27FC236}">
                <a16:creationId xmlns:a16="http://schemas.microsoft.com/office/drawing/2014/main" id="{E559DC65-9D57-70C1-FC77-EFF706663E33}"/>
              </a:ext>
            </a:extLst>
          </p:cNvPr>
          <p:cNvPicPr>
            <a:picLocks noChangeAspect="1"/>
          </p:cNvPicPr>
          <p:nvPr/>
        </p:nvPicPr>
        <p:blipFill>
          <a:blip r:embed="rId3"/>
          <a:stretch>
            <a:fillRect/>
          </a:stretch>
        </p:blipFill>
        <p:spPr>
          <a:xfrm>
            <a:off x="9846200" y="330683"/>
            <a:ext cx="1956986" cy="688908"/>
          </a:xfrm>
          <a:prstGeom prst="rect">
            <a:avLst/>
          </a:prstGeom>
        </p:spPr>
      </p:pic>
      <p:sp>
        <p:nvSpPr>
          <p:cNvPr id="3" name="TextBox 2">
            <a:extLst>
              <a:ext uri="{FF2B5EF4-FFF2-40B4-BE49-F238E27FC236}">
                <a16:creationId xmlns:a16="http://schemas.microsoft.com/office/drawing/2014/main" id="{27114BD7-344F-2655-8D28-CC1CF6E1EAC3}"/>
              </a:ext>
            </a:extLst>
          </p:cNvPr>
          <p:cNvSpPr txBox="1"/>
          <p:nvPr/>
        </p:nvSpPr>
        <p:spPr>
          <a:xfrm>
            <a:off x="1851058" y="6053652"/>
            <a:ext cx="6757919" cy="246221"/>
          </a:xfrm>
          <a:prstGeom prst="rect">
            <a:avLst/>
          </a:prstGeom>
          <a:noFill/>
        </p:spPr>
        <p:txBody>
          <a:bodyPr wrap="square">
            <a:spAutoFit/>
          </a:bodyPr>
          <a:lstStyle/>
          <a:p>
            <a:pPr algn="ctr"/>
            <a:r>
              <a:rPr lang="en-GB" sz="1000" b="1" dirty="0"/>
              <a:t>VIDEO: </a:t>
            </a:r>
            <a:r>
              <a:rPr lang="en-GB" sz="1000" b="1" dirty="0">
                <a:latin typeface="Arial" panose="020B0604020202020204" pitchFamily="34" charset="0"/>
                <a:cs typeface="Arial" panose="020B0604020202020204" pitchFamily="34" charset="0"/>
              </a:rPr>
              <a:t>Training hubs and quality management </a:t>
            </a:r>
            <a:r>
              <a:rPr lang="en-GB" sz="1000" dirty="0"/>
              <a:t>(NHSE, 2021) </a:t>
            </a:r>
            <a:r>
              <a:rPr lang="en-GB" sz="1000" dirty="0">
                <a:solidFill>
                  <a:srgbClr val="C7417B"/>
                </a:solidFill>
              </a:rPr>
              <a:t>Click image to access</a:t>
            </a:r>
          </a:p>
        </p:txBody>
      </p:sp>
      <p:pic>
        <p:nvPicPr>
          <p:cNvPr id="8" name="Online Media 7" title="Training hubs and quality management">
            <a:hlinkClick r:id="" action="ppaction://media"/>
            <a:extLst>
              <a:ext uri="{FF2B5EF4-FFF2-40B4-BE49-F238E27FC236}">
                <a16:creationId xmlns:a16="http://schemas.microsoft.com/office/drawing/2014/main" id="{1D115308-4A2F-F847-5F92-F11293201787}"/>
              </a:ext>
            </a:extLst>
          </p:cNvPr>
          <p:cNvPicPr>
            <a:picLocks noRot="1" noChangeAspect="1"/>
          </p:cNvPicPr>
          <p:nvPr>
            <a:videoFile r:link="rId1"/>
          </p:nvPr>
        </p:nvPicPr>
        <p:blipFill>
          <a:blip r:embed="rId4"/>
          <a:stretch>
            <a:fillRect/>
          </a:stretch>
        </p:blipFill>
        <p:spPr>
          <a:xfrm>
            <a:off x="2137038" y="1510369"/>
            <a:ext cx="7917924" cy="4473627"/>
          </a:xfrm>
          <a:prstGeom prst="rect">
            <a:avLst/>
          </a:prstGeom>
        </p:spPr>
      </p:pic>
    </p:spTree>
    <p:extLst>
      <p:ext uri="{BB962C8B-B14F-4D97-AF65-F5344CB8AC3E}">
        <p14:creationId xmlns:p14="http://schemas.microsoft.com/office/powerpoint/2010/main" val="54696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73B2DB-A13C-0483-CEB6-760F210A4C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08387-9974-814E-5B53-3E47A2D4B0B8}"/>
              </a:ext>
              <a:ext uri="{C183D7F6-B498-43B3-948B-1728B52AA6E4}">
                <adec:decorative xmlns:adec="http://schemas.microsoft.com/office/drawing/2017/decorative" val="0"/>
              </a:ext>
            </a:extLst>
          </p:cNvPr>
          <p:cNvSpPr>
            <a:spLocks noGrp="1"/>
          </p:cNvSpPr>
          <p:nvPr>
            <p:ph type="title"/>
          </p:nvPr>
        </p:nvSpPr>
        <p:spPr>
          <a:xfrm>
            <a:off x="522939" y="472717"/>
            <a:ext cx="9688296" cy="834805"/>
          </a:xfrm>
        </p:spPr>
        <p:txBody>
          <a:bodyPr anchor="b">
            <a:normAutofit/>
          </a:bodyPr>
          <a:lstStyle/>
          <a:p>
            <a:r>
              <a:rPr lang="en-GB" sz="3600" dirty="0">
                <a:latin typeface="Arial" panose="020B0604020202020204" pitchFamily="34" charset="0"/>
                <a:cs typeface="Arial" panose="020B0604020202020204" pitchFamily="34" charset="0"/>
              </a:rPr>
              <a:t>SNEE Training Hub Offers</a:t>
            </a:r>
          </a:p>
        </p:txBody>
      </p:sp>
      <p:pic>
        <p:nvPicPr>
          <p:cNvPr id="20" name="Picture 19" descr="Training Hub logo">
            <a:extLst>
              <a:ext uri="{FF2B5EF4-FFF2-40B4-BE49-F238E27FC236}">
                <a16:creationId xmlns:a16="http://schemas.microsoft.com/office/drawing/2014/main" id="{821C25CA-E5EB-7B1C-9BA4-48C2BB5FA07A}"/>
              </a:ext>
            </a:extLst>
          </p:cNvPr>
          <p:cNvPicPr>
            <a:picLocks noChangeAspect="1"/>
          </p:cNvPicPr>
          <p:nvPr/>
        </p:nvPicPr>
        <p:blipFill>
          <a:blip r:embed="rId2"/>
          <a:stretch>
            <a:fillRect/>
          </a:stretch>
        </p:blipFill>
        <p:spPr>
          <a:xfrm>
            <a:off x="9846200" y="330683"/>
            <a:ext cx="1956986" cy="688908"/>
          </a:xfrm>
          <a:prstGeom prst="rect">
            <a:avLst/>
          </a:prstGeom>
        </p:spPr>
      </p:pic>
      <p:sp>
        <p:nvSpPr>
          <p:cNvPr id="13" name="TextBox 12">
            <a:extLst>
              <a:ext uri="{FF2B5EF4-FFF2-40B4-BE49-F238E27FC236}">
                <a16:creationId xmlns:a16="http://schemas.microsoft.com/office/drawing/2014/main" id="{51AAD1A1-2AFA-1FD1-B865-7E57494818B5}"/>
              </a:ext>
            </a:extLst>
          </p:cNvPr>
          <p:cNvSpPr txBox="1"/>
          <p:nvPr/>
        </p:nvSpPr>
        <p:spPr>
          <a:xfrm>
            <a:off x="551633" y="1505661"/>
            <a:ext cx="9536053" cy="369332"/>
          </a:xfrm>
          <a:prstGeom prst="rect">
            <a:avLst/>
          </a:prstGeom>
          <a:noFill/>
        </p:spPr>
        <p:txBody>
          <a:bodyPr wrap="square" rtlCol="0">
            <a:spAutoFit/>
          </a:bodyPr>
          <a:lstStyle/>
          <a:p>
            <a:r>
              <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Training opportunities</a:t>
            </a:r>
          </a:p>
        </p:txBody>
      </p:sp>
      <p:sp>
        <p:nvSpPr>
          <p:cNvPr id="9" name="TextBox 8">
            <a:extLst>
              <a:ext uri="{FF2B5EF4-FFF2-40B4-BE49-F238E27FC236}">
                <a16:creationId xmlns:a16="http://schemas.microsoft.com/office/drawing/2014/main" id="{9463B809-D849-7601-3F2F-19ECD283799E}"/>
              </a:ext>
            </a:extLst>
          </p:cNvPr>
          <p:cNvSpPr txBox="1"/>
          <p:nvPr/>
        </p:nvSpPr>
        <p:spPr>
          <a:xfrm>
            <a:off x="478668" y="4368512"/>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Other offered </a:t>
            </a:r>
            <a:r>
              <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opportunities</a:t>
            </a:r>
          </a:p>
        </p:txBody>
      </p:sp>
      <p:pic>
        <p:nvPicPr>
          <p:cNvPr id="8" name="Picture 7" descr="A diagram of a training hub offers&#10;">
            <a:extLst>
              <a:ext uri="{FF2B5EF4-FFF2-40B4-BE49-F238E27FC236}">
                <a16:creationId xmlns:a16="http://schemas.microsoft.com/office/drawing/2014/main" id="{337A6716-B1D5-715C-9DE9-7B8E4BC85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350274"/>
            <a:ext cx="8142139" cy="4579953"/>
          </a:xfrm>
          <a:prstGeom prst="rect">
            <a:avLst/>
          </a:prstGeom>
        </p:spPr>
      </p:pic>
      <p:sp>
        <p:nvSpPr>
          <p:cNvPr id="17" name="TextBox 16">
            <a:extLst>
              <a:ext uri="{FF2B5EF4-FFF2-40B4-BE49-F238E27FC236}">
                <a16:creationId xmlns:a16="http://schemas.microsoft.com/office/drawing/2014/main" id="{8A8B1DF2-1E70-F550-12EB-FEA33193AACD}"/>
              </a:ext>
            </a:extLst>
          </p:cNvPr>
          <p:cNvSpPr txBox="1"/>
          <p:nvPr/>
        </p:nvSpPr>
        <p:spPr>
          <a:xfrm>
            <a:off x="5486615" y="6020428"/>
            <a:ext cx="6097112" cy="286682"/>
          </a:xfrm>
          <a:prstGeom prst="rect">
            <a:avLst/>
          </a:prstGeom>
          <a:noFill/>
        </p:spPr>
        <p:txBody>
          <a:bodyPr wrap="square">
            <a:spAutoFit/>
          </a:bodyPr>
          <a:lstStyle/>
          <a:p>
            <a:pPr algn="just">
              <a:lnSpc>
                <a:spcPct val="115000"/>
              </a:lnSpc>
            </a:pPr>
            <a:r>
              <a:rPr lang="en-GB" sz="1200" dirty="0">
                <a:effectLst/>
                <a:latin typeface="Arial" panose="020B0604020202020204" pitchFamily="34" charset="0"/>
                <a:ea typeface="Calibri" panose="020F0502020204030204" pitchFamily="34" charset="0"/>
                <a:cs typeface="Calibri" panose="020F0502020204030204" pitchFamily="34" charset="0"/>
              </a:rPr>
              <a:t>Further full details on SNEE Training Hub offers please visit our </a:t>
            </a:r>
            <a:r>
              <a:rPr lang="en-GB" sz="1200" dirty="0">
                <a:effectLst/>
                <a:latin typeface="Arial" panose="020B060402020202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website</a:t>
            </a:r>
            <a:endParaRPr lang="en-GB" sz="1200" dirty="0">
              <a:effectLst/>
              <a:latin typeface="Arial" panose="020B060402020202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F09F395-1B14-603B-8EEA-B508C2CDF9FF}"/>
              </a:ext>
            </a:extLst>
          </p:cNvPr>
          <p:cNvSpPr txBox="1"/>
          <p:nvPr/>
        </p:nvSpPr>
        <p:spPr>
          <a:xfrm>
            <a:off x="551632" y="1969987"/>
            <a:ext cx="3925117" cy="2308324"/>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SNEE Training hub offer a variety of learning opportunities, education and training events including a substantial CPD rolling programme.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For further information on our current Training offers, including a live calendar of events and extensive resources, please visit the following pages: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hlinkClick r:id="rId5"/>
              </a:rPr>
              <a:t>Training calendar</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hlinkClick r:id="rId6"/>
              </a:rPr>
              <a:t>Resources</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hlinkClick r:id="rId7"/>
              </a:rPr>
              <a:t>E-learning Resources</a:t>
            </a:r>
            <a:r>
              <a:rPr lang="en-GB" sz="1200" dirty="0">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hlinkClick r:id="rId8"/>
              </a:rPr>
              <a:t>E-learning platforms</a:t>
            </a:r>
            <a:endParaRPr lang="en-GB"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8BD1F07-DB86-F219-AEB2-8776C0A09AD3}"/>
              </a:ext>
            </a:extLst>
          </p:cNvPr>
          <p:cNvSpPr txBox="1"/>
          <p:nvPr/>
        </p:nvSpPr>
        <p:spPr>
          <a:xfrm>
            <a:off x="478668" y="4784092"/>
            <a:ext cx="3925117"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SNEE Training hub also offers a variety of other multi-professional workforce support for general practice.  Please see infographic to the right for more information</a:t>
            </a:r>
          </a:p>
        </p:txBody>
      </p:sp>
    </p:spTree>
    <p:extLst>
      <p:ext uri="{BB962C8B-B14F-4D97-AF65-F5344CB8AC3E}">
        <p14:creationId xmlns:p14="http://schemas.microsoft.com/office/powerpoint/2010/main" val="204088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7" grpId="0"/>
      <p:bldP spid="3"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F5ADBE-5999-BA63-B4E1-E8BD5D4F77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3928-A79E-C49E-55D5-DEAA507A7919}"/>
              </a:ext>
            </a:extLst>
          </p:cNvPr>
          <p:cNvSpPr>
            <a:spLocks noGrp="1"/>
          </p:cNvSpPr>
          <p:nvPr>
            <p:ph type="title"/>
          </p:nvPr>
        </p:nvSpPr>
        <p:spPr>
          <a:xfrm>
            <a:off x="522939" y="472717"/>
            <a:ext cx="9688296" cy="834805"/>
          </a:xfrm>
        </p:spPr>
        <p:txBody>
          <a:bodyPr anchor="b">
            <a:normAutofit/>
          </a:bodyPr>
          <a:lstStyle/>
          <a:p>
            <a:r>
              <a:rPr lang="en-GB" sz="3600" dirty="0">
                <a:latin typeface="Arial" panose="020B0604020202020204" pitchFamily="34" charset="0"/>
                <a:cs typeface="Arial" panose="020B0604020202020204" pitchFamily="34" charset="0"/>
              </a:rPr>
              <a:t>GP Support Hub</a:t>
            </a:r>
          </a:p>
        </p:txBody>
      </p:sp>
      <p:pic>
        <p:nvPicPr>
          <p:cNvPr id="20" name="Picture 19" descr="Training Hub logo">
            <a:extLst>
              <a:ext uri="{FF2B5EF4-FFF2-40B4-BE49-F238E27FC236}">
                <a16:creationId xmlns:a16="http://schemas.microsoft.com/office/drawing/2014/main" id="{FA00E9A2-FBA3-C897-5618-C324BE2410E8}"/>
              </a:ext>
            </a:extLst>
          </p:cNvPr>
          <p:cNvPicPr>
            <a:picLocks noChangeAspect="1"/>
          </p:cNvPicPr>
          <p:nvPr/>
        </p:nvPicPr>
        <p:blipFill>
          <a:blip r:embed="rId2"/>
          <a:stretch>
            <a:fillRect/>
          </a:stretch>
        </p:blipFill>
        <p:spPr>
          <a:xfrm>
            <a:off x="9846200" y="330683"/>
            <a:ext cx="1956986" cy="688908"/>
          </a:xfrm>
          <a:prstGeom prst="rect">
            <a:avLst/>
          </a:prstGeom>
        </p:spPr>
      </p:pic>
      <p:sp>
        <p:nvSpPr>
          <p:cNvPr id="3" name="TextBox 2">
            <a:extLst>
              <a:ext uri="{FF2B5EF4-FFF2-40B4-BE49-F238E27FC236}">
                <a16:creationId xmlns:a16="http://schemas.microsoft.com/office/drawing/2014/main" id="{D7515C0C-B499-7E37-9F53-CAAD5C34DF32}"/>
              </a:ext>
            </a:extLst>
          </p:cNvPr>
          <p:cNvSpPr txBox="1"/>
          <p:nvPr/>
        </p:nvSpPr>
        <p:spPr>
          <a:xfrm>
            <a:off x="6677151" y="2071533"/>
            <a:ext cx="4499529" cy="2308324"/>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GP Support Hub is a supportive way for GPs in Suffolk and North East Essex, to obtain </a:t>
            </a:r>
            <a:r>
              <a:rPr lang="en-GB" sz="1200" b="1" dirty="0">
                <a:latin typeface="Arial" panose="020B0604020202020204" pitchFamily="34" charset="0"/>
                <a:cs typeface="Arial" panose="020B0604020202020204" pitchFamily="34" charset="0"/>
              </a:rPr>
              <a:t>confidential information, advice, support on their careers, personal development, and well-being</a:t>
            </a:r>
            <a:r>
              <a:rPr lang="en-GB" sz="1200" dirty="0">
                <a:latin typeface="Arial" panose="020B0604020202020204" pitchFamily="34" charset="0"/>
                <a:cs typeface="Arial" panose="020B0604020202020204" pitchFamily="34" charset="0"/>
              </a:rPr>
              <a:t>.  It is easy to access, easy to navigate and will help with applications and accessing programmes and support networks.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It also offers wider services such as admin support for </a:t>
            </a:r>
            <a:r>
              <a:rPr lang="en-GB" sz="1200" b="1" dirty="0">
                <a:latin typeface="Arial" panose="020B0604020202020204" pitchFamily="34" charset="0"/>
                <a:cs typeface="Arial" panose="020B0604020202020204" pitchFamily="34" charset="0"/>
              </a:rPr>
              <a:t>revalidation and return-to-work advice</a:t>
            </a:r>
            <a:r>
              <a:rPr lang="en-GB" sz="1200" dirty="0">
                <a:latin typeface="Arial" panose="020B0604020202020204" pitchFamily="34" charset="0"/>
                <a:cs typeface="Arial" panose="020B0604020202020204" pitchFamily="34" charset="0"/>
              </a:rPr>
              <a: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ea typeface="Calibri" panose="020F0502020204030204" pitchFamily="34" charset="0"/>
                <a:cs typeface="Calibri" panose="020F0502020204030204" pitchFamily="34" charset="0"/>
              </a:rPr>
              <a:t>Further full details on The GP Support Hub please </a:t>
            </a:r>
            <a:r>
              <a:rPr lang="en-GB" sz="1200" dirty="0">
                <a:latin typeface="Arial" panose="020B0604020202020204" pitchFamily="34" charset="0"/>
                <a:ea typeface="Calibri" panose="020F0502020204030204" pitchFamily="34" charset="0"/>
                <a:cs typeface="Calibri" panose="020F0502020204030204" pitchFamily="34" charset="0"/>
                <a:hlinkClick r:id="rId3"/>
              </a:rPr>
              <a:t>visit</a:t>
            </a:r>
            <a:endParaRPr lang="en-GB" sz="1200" dirty="0">
              <a:latin typeface="Arial" panose="020B0604020202020204" pitchFamily="34" charset="0"/>
              <a:ea typeface="Calibri" panose="020F0502020204030204" pitchFamily="34" charset="0"/>
              <a:cs typeface="Calibri" panose="020F050202020403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pic>
        <p:nvPicPr>
          <p:cNvPr id="12" name="Picture 11" descr="A logo with text on it">
            <a:extLst>
              <a:ext uri="{FF2B5EF4-FFF2-40B4-BE49-F238E27FC236}">
                <a16:creationId xmlns:a16="http://schemas.microsoft.com/office/drawing/2014/main" id="{E5903FDC-8563-599D-1D56-DA133435F6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5299" y="4380284"/>
            <a:ext cx="1872457" cy="1396409"/>
          </a:xfrm>
          <a:prstGeom prst="rect">
            <a:avLst/>
          </a:prstGeom>
        </p:spPr>
      </p:pic>
      <p:pic>
        <p:nvPicPr>
          <p:cNvPr id="15" name="Picture 14" descr="Paper people pyramid">
            <a:extLst>
              <a:ext uri="{FF2B5EF4-FFF2-40B4-BE49-F238E27FC236}">
                <a16:creationId xmlns:a16="http://schemas.microsoft.com/office/drawing/2014/main" id="{9E4131EC-B656-9A98-29F5-587315E0F5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151" y="1643270"/>
            <a:ext cx="5514849" cy="4133850"/>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43538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0025"/>
            <a:ext cx="10515600" cy="1325563"/>
          </a:xfrm>
        </p:spPr>
        <p:txBody>
          <a:bodyPr rtlCol="0">
            <a:normAutofit/>
          </a:bodyPr>
          <a:lstStyle/>
          <a:p>
            <a:pPr rtl="0"/>
            <a:r>
              <a:rPr lang="en-GB" sz="3600" dirty="0">
                <a:latin typeface="Arial" panose="020B0604020202020204" pitchFamily="34" charset="0"/>
                <a:cs typeface="Arial" panose="020B0604020202020204" pitchFamily="34" charset="0"/>
              </a:rPr>
              <a:t>Induction</a:t>
            </a:r>
          </a:p>
        </p:txBody>
      </p:sp>
      <p:pic>
        <p:nvPicPr>
          <p:cNvPr id="19" name="Picture 18" descr="Training Hub logo">
            <a:extLst>
              <a:ext uri="{FF2B5EF4-FFF2-40B4-BE49-F238E27FC236}">
                <a16:creationId xmlns:a16="http://schemas.microsoft.com/office/drawing/2014/main" id="{289BBDF4-D0E4-0232-DE43-D7965D360679}"/>
              </a:ext>
            </a:extLst>
          </p:cNvPr>
          <p:cNvPicPr>
            <a:picLocks noChangeAspect="1"/>
          </p:cNvPicPr>
          <p:nvPr/>
        </p:nvPicPr>
        <p:blipFill>
          <a:blip r:embed="rId3"/>
          <a:stretch>
            <a:fillRect/>
          </a:stretch>
        </p:blipFill>
        <p:spPr>
          <a:xfrm>
            <a:off x="9863043" y="363898"/>
            <a:ext cx="1956986" cy="688908"/>
          </a:xfrm>
          <a:prstGeom prst="rect">
            <a:avLst/>
          </a:prstGeom>
        </p:spPr>
      </p:pic>
      <p:graphicFrame>
        <p:nvGraphicFramePr>
          <p:cNvPr id="9" name="Diagram 8" descr="definiftions in boxes with images next to them">
            <a:extLst>
              <a:ext uri="{FF2B5EF4-FFF2-40B4-BE49-F238E27FC236}">
                <a16:creationId xmlns:a16="http://schemas.microsoft.com/office/drawing/2014/main" id="{71D40E3E-1BBA-E28A-2CC6-BC3EDA38F12F}"/>
              </a:ext>
            </a:extLst>
          </p:cNvPr>
          <p:cNvGraphicFramePr/>
          <p:nvPr>
            <p:extLst>
              <p:ext uri="{D42A27DB-BD31-4B8C-83A1-F6EECF244321}">
                <p14:modId xmlns:p14="http://schemas.microsoft.com/office/powerpoint/2010/main" val="1249518045"/>
              </p:ext>
            </p:extLst>
          </p:nvPr>
        </p:nvGraphicFramePr>
        <p:xfrm>
          <a:off x="-361950" y="1859516"/>
          <a:ext cx="8020050" cy="40078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14" descr="Healthcare worker typing on laptop">
            <a:extLst>
              <a:ext uri="{FF2B5EF4-FFF2-40B4-BE49-F238E27FC236}">
                <a16:creationId xmlns:a16="http://schemas.microsoft.com/office/drawing/2014/main" id="{F4FBA1CA-527D-90F2-D242-4A643AAD6C48}"/>
              </a:ext>
            </a:extLst>
          </p:cNvPr>
          <p:cNvPicPr>
            <a:picLocks noChangeAspect="1"/>
          </p:cNvPicPr>
          <p:nvPr/>
        </p:nvPicPr>
        <p:blipFill>
          <a:blip r:embed="rId9">
            <a:extLst>
              <a:ext uri="{28A0092B-C50C-407E-A947-70E740481C1C}">
                <a14:useLocalDpi xmlns:a14="http://schemas.microsoft.com/office/drawing/2010/main" val="0"/>
              </a:ext>
            </a:extLst>
          </a:blip>
          <a:srcRect l="9711"/>
          <a:stretch/>
        </p:blipFill>
        <p:spPr>
          <a:xfrm>
            <a:off x="7442200" y="2286000"/>
            <a:ext cx="4091736" cy="3021513"/>
          </a:xfrm>
          <a:prstGeom prst="rect">
            <a:avLst/>
          </a:prstGeom>
          <a:effectLst>
            <a:glow rad="63500">
              <a:schemeClr val="accent5">
                <a:satMod val="175000"/>
                <a:alpha val="40000"/>
              </a:schemeClr>
            </a:glow>
          </a:effectLst>
        </p:spPr>
      </p:pic>
      <p:sp>
        <p:nvSpPr>
          <p:cNvPr id="3" name="TextBox 2">
            <a:extLst>
              <a:ext uri="{FF2B5EF4-FFF2-40B4-BE49-F238E27FC236}">
                <a16:creationId xmlns:a16="http://schemas.microsoft.com/office/drawing/2014/main" id="{C8E7B8AA-BE1F-A48B-56F9-F6922242E3AC}"/>
              </a:ext>
            </a:extLst>
          </p:cNvPr>
          <p:cNvSpPr txBox="1"/>
          <p:nvPr/>
        </p:nvSpPr>
        <p:spPr>
          <a:xfrm>
            <a:off x="5062546" y="6011328"/>
            <a:ext cx="6097112" cy="286682"/>
          </a:xfrm>
          <a:prstGeom prst="rect">
            <a:avLst/>
          </a:prstGeom>
          <a:noFill/>
        </p:spPr>
        <p:txBody>
          <a:bodyPr wrap="square">
            <a:spAutoFit/>
          </a:bodyPr>
          <a:lstStyle/>
          <a:p>
            <a:pPr algn="just">
              <a:lnSpc>
                <a:spcPct val="115000"/>
              </a:lnSpc>
            </a:pPr>
            <a:r>
              <a:rPr lang="en-GB" sz="1200" dirty="0">
                <a:effectLst/>
                <a:latin typeface="Arial" panose="020B0604020202020204" pitchFamily="34" charset="0"/>
                <a:ea typeface="Calibri" panose="020F0502020204030204" pitchFamily="34" charset="0"/>
                <a:cs typeface="Calibri" panose="020F0502020204030204" pitchFamily="34" charset="0"/>
              </a:rPr>
              <a:t>(NHS England, 2023)</a:t>
            </a:r>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5174</TotalTime>
  <Words>2593</Words>
  <Application>Microsoft Office PowerPoint</Application>
  <PresentationFormat>Widescreen</PresentationFormat>
  <Paragraphs>260</Paragraphs>
  <Slides>21</Slides>
  <Notes>10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Aptos Display</vt:lpstr>
      <vt:lpstr>Arial</vt:lpstr>
      <vt:lpstr>Wingdings</vt:lpstr>
      <vt:lpstr>Office Theme</vt:lpstr>
      <vt:lpstr>Primary care induction Programme</vt:lpstr>
      <vt:lpstr>Important Information</vt:lpstr>
      <vt:lpstr>Introduction to Primary Care Training Hubs</vt:lpstr>
      <vt:lpstr>VIDEO: What are Training Hubs and how do you access them?</vt:lpstr>
      <vt:lpstr>Introduction to SNEE Training Hub</vt:lpstr>
      <vt:lpstr>VIDEO: Training hubs and quality management</vt:lpstr>
      <vt:lpstr>SNEE Training Hub Offers</vt:lpstr>
      <vt:lpstr>GP Support Hub</vt:lpstr>
      <vt:lpstr>Induction</vt:lpstr>
      <vt:lpstr>The Importance of Induction</vt:lpstr>
      <vt:lpstr>Induction Examples</vt:lpstr>
      <vt:lpstr>Mandatory Training</vt:lpstr>
      <vt:lpstr>NHS E-learning Opportunities</vt:lpstr>
      <vt:lpstr>Online Learning Platforms</vt:lpstr>
      <vt:lpstr>Clinical Systems</vt:lpstr>
      <vt:lpstr>The NHS App</vt:lpstr>
      <vt:lpstr>Personalised Care Institute</vt:lpstr>
      <vt:lpstr>Personal Development</vt:lpstr>
      <vt:lpstr>Supervision</vt:lpstr>
      <vt:lpstr>Supervisors/Educators</vt:lpstr>
      <vt:lpstr>Module 4 - completed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Allen, Olivia (SNEE ICB)</dc:creator>
  <cp:lastModifiedBy>Anderson, Phyllis (SNEE ICB)</cp:lastModifiedBy>
  <cp:revision>76</cp:revision>
  <dcterms:created xsi:type="dcterms:W3CDTF">2025-03-25T19:28:12Z</dcterms:created>
  <dcterms:modified xsi:type="dcterms:W3CDTF">2025-04-11T14:08:25Z</dcterms:modified>
</cp:coreProperties>
</file>