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845" r:id="rId1"/>
  </p:sldMasterIdLst>
  <p:notesMasterIdLst>
    <p:notesMasterId r:id="rId19"/>
  </p:notesMasterIdLst>
  <p:handoutMasterIdLst>
    <p:handoutMasterId r:id="rId20"/>
  </p:handoutMasterIdLst>
  <p:sldIdLst>
    <p:sldId id="257" r:id="rId2"/>
    <p:sldId id="275" r:id="rId3"/>
    <p:sldId id="258" r:id="rId4"/>
    <p:sldId id="259" r:id="rId5"/>
    <p:sldId id="271" r:id="rId6"/>
    <p:sldId id="261" r:id="rId7"/>
    <p:sldId id="272" r:id="rId8"/>
    <p:sldId id="260" r:id="rId9"/>
    <p:sldId id="264" r:id="rId10"/>
    <p:sldId id="262" r:id="rId11"/>
    <p:sldId id="263" r:id="rId12"/>
    <p:sldId id="265" r:id="rId13"/>
    <p:sldId id="273" r:id="rId14"/>
    <p:sldId id="266" r:id="rId15"/>
    <p:sldId id="274" r:id="rId16"/>
    <p:sldId id="267"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417B"/>
    <a:srgbClr val="41C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605ECE-3C39-4440-8565-818379EAE4DE}" v="9" dt="2025-04-11T08:05:37.882"/>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72" y="774"/>
      </p:cViewPr>
      <p:guideLst>
        <p:guide orient="horz" pos="2160"/>
        <p:guide pos="3840"/>
        <p:guide pos="7296"/>
        <p:guide orient="horz" pos="412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rson, Phyllis (SNEE ICB)" userId="848f665f-2d7a-4226-9471-121437a7487d" providerId="ADAL" clId="{CFA49D05-8489-4F25-BE48-E3E520AC0E86}"/>
    <pc:docChg chg="custSel modSld">
      <pc:chgData name="Anderson, Phyllis (SNEE ICB)" userId="848f665f-2d7a-4226-9471-121437a7487d" providerId="ADAL" clId="{CFA49D05-8489-4F25-BE48-E3E520AC0E86}" dt="2025-03-20T16:03:12.808" v="64" actId="27636"/>
      <pc:docMkLst>
        <pc:docMk/>
      </pc:docMkLst>
      <pc:sldChg chg="modSp">
        <pc:chgData name="Anderson, Phyllis (SNEE ICB)" userId="848f665f-2d7a-4226-9471-121437a7487d" providerId="ADAL" clId="{CFA49D05-8489-4F25-BE48-E3E520AC0E86}" dt="2025-03-20T15:53:40.984" v="0" actId="122"/>
        <pc:sldMkLst>
          <pc:docMk/>
          <pc:sldMk cId="3062306307" sldId="260"/>
        </pc:sldMkLst>
        <pc:spChg chg="mod">
          <ac:chgData name="Anderson, Phyllis (SNEE ICB)" userId="848f665f-2d7a-4226-9471-121437a7487d" providerId="ADAL" clId="{CFA49D05-8489-4F25-BE48-E3E520AC0E86}" dt="2025-03-20T15:53:40.984" v="0" actId="122"/>
          <ac:spMkLst>
            <pc:docMk/>
            <pc:sldMk cId="3062306307" sldId="260"/>
            <ac:spMk id="9" creationId="{1AFFB06E-F644-9073-9408-094A159E35C6}"/>
          </ac:spMkLst>
        </pc:spChg>
      </pc:sldChg>
      <pc:sldChg chg="addSp delSp modSp mod delAnim">
        <pc:chgData name="Anderson, Phyllis (SNEE ICB)" userId="848f665f-2d7a-4226-9471-121437a7487d" providerId="ADAL" clId="{CFA49D05-8489-4F25-BE48-E3E520AC0E86}" dt="2025-03-20T16:03:12.808" v="64" actId="27636"/>
        <pc:sldMkLst>
          <pc:docMk/>
          <pc:sldMk cId="573328022" sldId="274"/>
        </pc:sldMkLst>
        <pc:spChg chg="mod">
          <ac:chgData name="Anderson, Phyllis (SNEE ICB)" userId="848f665f-2d7a-4226-9471-121437a7487d" providerId="ADAL" clId="{CFA49D05-8489-4F25-BE48-E3E520AC0E86}" dt="2025-03-20T16:03:12.808" v="64" actId="27636"/>
          <ac:spMkLst>
            <pc:docMk/>
            <pc:sldMk cId="573328022" sldId="274"/>
            <ac:spMk id="8" creationId="{881D6542-5840-67AA-4A8A-AF19C00077FD}"/>
          </ac:spMkLst>
        </pc:spChg>
        <pc:picChg chg="add mod">
          <ac:chgData name="Anderson, Phyllis (SNEE ICB)" userId="848f665f-2d7a-4226-9471-121437a7487d" providerId="ADAL" clId="{CFA49D05-8489-4F25-BE48-E3E520AC0E86}" dt="2025-03-20T16:02:59.606" v="62" actId="1076"/>
          <ac:picMkLst>
            <pc:docMk/>
            <pc:sldMk cId="573328022" sldId="274"/>
            <ac:picMk id="5" creationId="{129AE67D-BD6D-E87C-9D8D-13108F7A89AE}"/>
          </ac:picMkLst>
        </pc:picChg>
      </pc:sldChg>
    </pc:docChg>
  </pc:docChgLst>
  <pc:docChgLst>
    <pc:chgData name="Anderson, Phyllis (SNEE ICB)" userId="848f665f-2d7a-4226-9471-121437a7487d" providerId="ADAL" clId="{B4605ECE-3C39-4440-8565-818379EAE4DE}"/>
    <pc:docChg chg="modSld">
      <pc:chgData name="Anderson, Phyllis (SNEE ICB)" userId="848f665f-2d7a-4226-9471-121437a7487d" providerId="ADAL" clId="{B4605ECE-3C39-4440-8565-818379EAE4DE}" dt="2025-04-11T08:06:30.354" v="22" actId="1076"/>
      <pc:docMkLst>
        <pc:docMk/>
      </pc:docMkLst>
      <pc:sldChg chg="addSp modSp mod">
        <pc:chgData name="Anderson, Phyllis (SNEE ICB)" userId="848f665f-2d7a-4226-9471-121437a7487d" providerId="ADAL" clId="{B4605ECE-3C39-4440-8565-818379EAE4DE}" dt="2025-04-11T08:06:30.354" v="22" actId="1076"/>
        <pc:sldMkLst>
          <pc:docMk/>
          <pc:sldMk cId="94209266" sldId="268"/>
        </pc:sldMkLst>
        <pc:spChg chg="mod">
          <ac:chgData name="Anderson, Phyllis (SNEE ICB)" userId="848f665f-2d7a-4226-9471-121437a7487d" providerId="ADAL" clId="{B4605ECE-3C39-4440-8565-818379EAE4DE}" dt="2025-04-11T08:05:37.881" v="19" actId="20577"/>
          <ac:spMkLst>
            <pc:docMk/>
            <pc:sldMk cId="94209266" sldId="268"/>
            <ac:spMk id="2" creationId="{FD71EEF3-C435-2AA2-CD58-82DDED1AFE72}"/>
          </ac:spMkLst>
        </pc:spChg>
        <pc:spChg chg="mod">
          <ac:chgData name="Anderson, Phyllis (SNEE ICB)" userId="848f665f-2d7a-4226-9471-121437a7487d" providerId="ADAL" clId="{B4605ECE-3C39-4440-8565-818379EAE4DE}" dt="2025-04-11T08:06:30.354" v="22" actId="1076"/>
          <ac:spMkLst>
            <pc:docMk/>
            <pc:sldMk cId="94209266" sldId="268"/>
            <ac:spMk id="3" creationId="{52EB90A4-D746-BF6C-42BD-F615055F03DA}"/>
          </ac:spMkLst>
        </pc:spChg>
        <pc:spChg chg="add mod">
          <ac:chgData name="Anderson, Phyllis (SNEE ICB)" userId="848f665f-2d7a-4226-9471-121437a7487d" providerId="ADAL" clId="{B4605ECE-3C39-4440-8565-818379EAE4DE}" dt="2025-04-11T08:04:04.806" v="1"/>
          <ac:spMkLst>
            <pc:docMk/>
            <pc:sldMk cId="94209266" sldId="268"/>
            <ac:spMk id="4" creationId="{A9659CA2-68E0-5E3A-C50D-BA15457192FF}"/>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33.png"/><Relationship Id="rId7" Type="http://schemas.openxmlformats.org/officeDocument/2006/relationships/image" Target="../media/image18.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36.svg"/><Relationship Id="rId4" Type="http://schemas.openxmlformats.org/officeDocument/2006/relationships/image" Target="../media/image34.svg"/><Relationship Id="rId9" Type="http://schemas.openxmlformats.org/officeDocument/2006/relationships/image" Target="../media/image3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33.png"/><Relationship Id="rId7" Type="http://schemas.openxmlformats.org/officeDocument/2006/relationships/image" Target="../media/image18.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36.svg"/><Relationship Id="rId4" Type="http://schemas.openxmlformats.org/officeDocument/2006/relationships/image" Target="../media/image34.svg"/><Relationship Id="rId9"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9805DA-3526-4088-B64D-4984A3E7AE3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BEEFDDA-FE5F-40F4-A6B8-FBE1C7D2668B}">
      <dgm:prSet/>
      <dgm:spPr/>
      <dgm:t>
        <a:bodyPr/>
        <a:lstStyle/>
        <a:p>
          <a:pPr>
            <a:lnSpc>
              <a:spcPct val="100000"/>
            </a:lnSpc>
          </a:pPr>
          <a:r>
            <a:rPr lang="en-GB" b="1" i="0" dirty="0">
              <a:latin typeface="Arial" panose="020B0604020202020204" pitchFamily="34" charset="0"/>
              <a:cs typeface="Arial" panose="020B0604020202020204" pitchFamily="34" charset="0"/>
            </a:rPr>
            <a:t>Primary care</a:t>
          </a:r>
          <a:r>
            <a:rPr lang="en-GB" b="0" i="0" dirty="0">
              <a:latin typeface="Arial" panose="020B0604020202020204" pitchFamily="34" charset="0"/>
              <a:cs typeface="Arial" panose="020B0604020202020204" pitchFamily="34" charset="0"/>
            </a:rPr>
            <a:t> is often the </a:t>
          </a:r>
          <a:r>
            <a:rPr lang="en-GB" b="1" i="0" dirty="0">
              <a:latin typeface="Arial" panose="020B0604020202020204" pitchFamily="34" charset="0"/>
              <a:cs typeface="Arial" panose="020B0604020202020204" pitchFamily="34" charset="0"/>
            </a:rPr>
            <a:t>first point of contact</a:t>
          </a:r>
          <a:r>
            <a:rPr lang="en-GB" b="0" i="0" dirty="0">
              <a:latin typeface="Arial" panose="020B0604020202020204" pitchFamily="34" charset="0"/>
              <a:cs typeface="Arial" panose="020B0604020202020204" pitchFamily="34" charset="0"/>
            </a:rPr>
            <a:t> for people in need of healthcare, provided by professionals such as </a:t>
          </a:r>
          <a:r>
            <a:rPr lang="en-GB" b="1" i="0" dirty="0">
              <a:latin typeface="Arial" panose="020B0604020202020204" pitchFamily="34" charset="0"/>
              <a:cs typeface="Arial" panose="020B0604020202020204" pitchFamily="34" charset="0"/>
            </a:rPr>
            <a:t>GPs, dentists,</a:t>
          </a:r>
          <a:r>
            <a:rPr lang="en-GB" b="0" i="0" dirty="0">
              <a:latin typeface="Arial" panose="020B0604020202020204" pitchFamily="34" charset="0"/>
              <a:cs typeface="Arial" panose="020B0604020202020204" pitchFamily="34" charset="0"/>
            </a:rPr>
            <a:t> </a:t>
          </a:r>
          <a:r>
            <a:rPr lang="en-GB" b="1" i="0" dirty="0">
              <a:latin typeface="Arial" panose="020B0604020202020204" pitchFamily="34" charset="0"/>
              <a:cs typeface="Arial" panose="020B0604020202020204" pitchFamily="34" charset="0"/>
            </a:rPr>
            <a:t>pharmacists</a:t>
          </a:r>
          <a:r>
            <a:rPr lang="en-GB" b="0" i="0" dirty="0">
              <a:latin typeface="Arial" panose="020B0604020202020204" pitchFamily="34" charset="0"/>
              <a:cs typeface="Arial" panose="020B0604020202020204" pitchFamily="34" charset="0"/>
            </a:rPr>
            <a:t> and.  Primary Care is the ‘</a:t>
          </a:r>
          <a:r>
            <a:rPr lang="en-GB" b="1" i="0" dirty="0">
              <a:latin typeface="Arial" panose="020B0604020202020204" pitchFamily="34" charset="0"/>
              <a:cs typeface="Arial" panose="020B0604020202020204" pitchFamily="34" charset="0"/>
            </a:rPr>
            <a:t>front door’</a:t>
          </a:r>
          <a:r>
            <a:rPr lang="en-GB" b="0" i="0" dirty="0">
              <a:latin typeface="Arial" panose="020B0604020202020204" pitchFamily="34" charset="0"/>
              <a:cs typeface="Arial" panose="020B0604020202020204" pitchFamily="34" charset="0"/>
            </a:rPr>
            <a:t> of the NHS. </a:t>
          </a:r>
          <a:endParaRPr lang="en-US" dirty="0">
            <a:latin typeface="Arial" panose="020B0604020202020204" pitchFamily="34" charset="0"/>
            <a:cs typeface="Arial" panose="020B0604020202020204" pitchFamily="34" charset="0"/>
          </a:endParaRPr>
        </a:p>
      </dgm:t>
    </dgm:pt>
    <dgm:pt modelId="{87005E22-E7FD-4352-803B-8BBF5F6A5261}" type="parTrans" cxnId="{75BF8693-1D71-4F67-9215-A0384E12A1F0}">
      <dgm:prSet/>
      <dgm:spPr/>
      <dgm:t>
        <a:bodyPr/>
        <a:lstStyle/>
        <a:p>
          <a:endParaRPr lang="en-US"/>
        </a:p>
      </dgm:t>
    </dgm:pt>
    <dgm:pt modelId="{F68ADA95-FAEC-4F1D-8FF0-60ACD2325B20}" type="sibTrans" cxnId="{75BF8693-1D71-4F67-9215-A0384E12A1F0}">
      <dgm:prSet/>
      <dgm:spPr/>
      <dgm:t>
        <a:bodyPr/>
        <a:lstStyle/>
        <a:p>
          <a:endParaRPr lang="en-US"/>
        </a:p>
      </dgm:t>
    </dgm:pt>
    <dgm:pt modelId="{C536BB6D-0B28-40A6-BCF1-6885680ED330}">
      <dgm:prSet/>
      <dgm:spPr/>
      <dgm:t>
        <a:bodyPr/>
        <a:lstStyle/>
        <a:p>
          <a:pPr>
            <a:lnSpc>
              <a:spcPct val="100000"/>
            </a:lnSpc>
          </a:pPr>
          <a:r>
            <a:rPr lang="en-GB" b="1" i="0" dirty="0">
              <a:latin typeface="Arial" panose="020B0604020202020204" pitchFamily="34" charset="0"/>
              <a:cs typeface="Arial" panose="020B0604020202020204" pitchFamily="34" charset="0"/>
            </a:rPr>
            <a:t>Secondary care</a:t>
          </a:r>
          <a:r>
            <a:rPr lang="en-GB" b="0" i="0" dirty="0">
              <a:latin typeface="Arial" panose="020B0604020202020204" pitchFamily="34" charset="0"/>
              <a:cs typeface="Arial" panose="020B0604020202020204" pitchFamily="34" charset="0"/>
            </a:rPr>
            <a:t>, sometimes referred to as ‘hospital and community care’ can either be planned (elective) care planned (elective) care or urgent and emergency care. </a:t>
          </a:r>
          <a:endParaRPr lang="en-US" dirty="0">
            <a:latin typeface="Arial" panose="020B0604020202020204" pitchFamily="34" charset="0"/>
            <a:cs typeface="Arial" panose="020B0604020202020204" pitchFamily="34" charset="0"/>
          </a:endParaRPr>
        </a:p>
      </dgm:t>
    </dgm:pt>
    <dgm:pt modelId="{C673D37B-92A7-41E3-9FA8-000AB0C8E1C3}" type="parTrans" cxnId="{241B6ED7-E29B-413C-830A-9562DCD27782}">
      <dgm:prSet/>
      <dgm:spPr/>
      <dgm:t>
        <a:bodyPr/>
        <a:lstStyle/>
        <a:p>
          <a:endParaRPr lang="en-US"/>
        </a:p>
      </dgm:t>
    </dgm:pt>
    <dgm:pt modelId="{A4F3E9DB-5FD3-4482-8120-3A8D63710F3B}" type="sibTrans" cxnId="{241B6ED7-E29B-413C-830A-9562DCD27782}">
      <dgm:prSet/>
      <dgm:spPr/>
      <dgm:t>
        <a:bodyPr/>
        <a:lstStyle/>
        <a:p>
          <a:endParaRPr lang="en-US"/>
        </a:p>
      </dgm:t>
    </dgm:pt>
    <dgm:pt modelId="{5B69F7B8-02A5-45E8-887E-816D6BC748B9}">
      <dgm:prSet/>
      <dgm:spPr/>
      <dgm:t>
        <a:bodyPr/>
        <a:lstStyle/>
        <a:p>
          <a:pPr>
            <a:lnSpc>
              <a:spcPct val="100000"/>
            </a:lnSpc>
          </a:pPr>
          <a:r>
            <a:rPr lang="en-GB" b="1" i="0" dirty="0">
              <a:latin typeface="Arial" panose="020B0604020202020204" pitchFamily="34" charset="0"/>
              <a:cs typeface="Arial" panose="020B0604020202020204" pitchFamily="34" charset="0"/>
            </a:rPr>
            <a:t>Tertiary care </a:t>
          </a:r>
          <a:r>
            <a:rPr lang="en-GB" b="0" i="0" dirty="0">
              <a:latin typeface="Arial" panose="020B0604020202020204" pitchFamily="34" charset="0"/>
              <a:cs typeface="Arial" panose="020B0604020202020204" pitchFamily="34" charset="0"/>
            </a:rPr>
            <a:t>refers to highly </a:t>
          </a:r>
          <a:r>
            <a:rPr lang="en-GB" b="1" i="0" dirty="0">
              <a:latin typeface="Arial" panose="020B0604020202020204" pitchFamily="34" charset="0"/>
              <a:cs typeface="Arial" panose="020B0604020202020204" pitchFamily="34" charset="0"/>
            </a:rPr>
            <a:t>specialised treatment</a:t>
          </a:r>
          <a:r>
            <a:rPr lang="en-GB" b="0" i="0" dirty="0">
              <a:latin typeface="Arial" panose="020B0604020202020204" pitchFamily="34" charset="0"/>
              <a:cs typeface="Arial" panose="020B0604020202020204" pitchFamily="34" charset="0"/>
            </a:rPr>
            <a:t> such as neurosurgery, transplants, and secure forensic mental health services. </a:t>
          </a:r>
          <a:endParaRPr lang="en-US" dirty="0">
            <a:latin typeface="Arial" panose="020B0604020202020204" pitchFamily="34" charset="0"/>
            <a:cs typeface="Arial" panose="020B0604020202020204" pitchFamily="34" charset="0"/>
          </a:endParaRPr>
        </a:p>
      </dgm:t>
    </dgm:pt>
    <dgm:pt modelId="{954EC469-535C-4E9E-A51F-3E0BE12668ED}" type="parTrans" cxnId="{474D45CB-364D-4908-84A4-170AB203D09E}">
      <dgm:prSet/>
      <dgm:spPr/>
      <dgm:t>
        <a:bodyPr/>
        <a:lstStyle/>
        <a:p>
          <a:endParaRPr lang="en-US"/>
        </a:p>
      </dgm:t>
    </dgm:pt>
    <dgm:pt modelId="{98D3F5F3-61DE-4FC7-B029-FAE3D0B0FD95}" type="sibTrans" cxnId="{474D45CB-364D-4908-84A4-170AB203D09E}">
      <dgm:prSet/>
      <dgm:spPr/>
      <dgm:t>
        <a:bodyPr/>
        <a:lstStyle/>
        <a:p>
          <a:endParaRPr lang="en-US"/>
        </a:p>
      </dgm:t>
    </dgm:pt>
    <dgm:pt modelId="{A92C4A89-AD0F-4935-9C45-AE90783BD4DB}" type="pres">
      <dgm:prSet presAssocID="{509805DA-3526-4088-B64D-4984A3E7AE3D}" presName="root" presStyleCnt="0">
        <dgm:presLayoutVars>
          <dgm:dir/>
          <dgm:resizeHandles val="exact"/>
        </dgm:presLayoutVars>
      </dgm:prSet>
      <dgm:spPr/>
    </dgm:pt>
    <dgm:pt modelId="{B447C866-63FE-47D0-9096-A11FB0C2BFF4}" type="pres">
      <dgm:prSet presAssocID="{3BEEFDDA-FE5F-40F4-A6B8-FBE1C7D2668B}" presName="compNode" presStyleCnt="0"/>
      <dgm:spPr/>
    </dgm:pt>
    <dgm:pt modelId="{1D4B7E7E-6D16-4AEE-A88F-8E3C989E9FEB}" type="pres">
      <dgm:prSet presAssocID="{3BEEFDDA-FE5F-40F4-A6B8-FBE1C7D2668B}" presName="bgRect" presStyleLbl="bgShp" presStyleIdx="0" presStyleCnt="3"/>
      <dgm:spPr/>
    </dgm:pt>
    <dgm:pt modelId="{C64F1F96-9D7B-4AD7-ABFD-1E604BFA3B24}" type="pres">
      <dgm:prSet presAssocID="{3BEEFDDA-FE5F-40F4-A6B8-FBE1C7D2668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ooth"/>
        </a:ext>
      </dgm:extLst>
    </dgm:pt>
    <dgm:pt modelId="{54192312-66CB-4652-819F-D8DC0DC190D8}" type="pres">
      <dgm:prSet presAssocID="{3BEEFDDA-FE5F-40F4-A6B8-FBE1C7D2668B}" presName="spaceRect" presStyleCnt="0"/>
      <dgm:spPr/>
    </dgm:pt>
    <dgm:pt modelId="{487AD288-070A-480A-9B77-DCDE73BE9431}" type="pres">
      <dgm:prSet presAssocID="{3BEEFDDA-FE5F-40F4-A6B8-FBE1C7D2668B}" presName="parTx" presStyleLbl="revTx" presStyleIdx="0" presStyleCnt="3">
        <dgm:presLayoutVars>
          <dgm:chMax val="0"/>
          <dgm:chPref val="0"/>
        </dgm:presLayoutVars>
      </dgm:prSet>
      <dgm:spPr/>
    </dgm:pt>
    <dgm:pt modelId="{1E5D6505-75C2-4742-A01C-1B285CB4A57E}" type="pres">
      <dgm:prSet presAssocID="{F68ADA95-FAEC-4F1D-8FF0-60ACD2325B20}" presName="sibTrans" presStyleCnt="0"/>
      <dgm:spPr/>
    </dgm:pt>
    <dgm:pt modelId="{254B51C6-0D47-4773-B49A-7D7FDE1AE1ED}" type="pres">
      <dgm:prSet presAssocID="{C536BB6D-0B28-40A6-BCF1-6885680ED330}" presName="compNode" presStyleCnt="0"/>
      <dgm:spPr/>
    </dgm:pt>
    <dgm:pt modelId="{E5E9E073-814B-4316-9798-8684D7059CA6}" type="pres">
      <dgm:prSet presAssocID="{C536BB6D-0B28-40A6-BCF1-6885680ED330}" presName="bgRect" presStyleLbl="bgShp" presStyleIdx="1" presStyleCnt="3"/>
      <dgm:spPr/>
    </dgm:pt>
    <dgm:pt modelId="{838D91A2-FCA3-4BAC-8A24-C05B76B3B8B6}" type="pres">
      <dgm:prSet presAssocID="{C536BB6D-0B28-40A6-BCF1-6885680ED33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spital"/>
        </a:ext>
      </dgm:extLst>
    </dgm:pt>
    <dgm:pt modelId="{111F1B8B-14EC-47C9-834C-AD85CA6440E6}" type="pres">
      <dgm:prSet presAssocID="{C536BB6D-0B28-40A6-BCF1-6885680ED330}" presName="spaceRect" presStyleCnt="0"/>
      <dgm:spPr/>
    </dgm:pt>
    <dgm:pt modelId="{060CB4C0-085F-4DAA-81BE-367E6206499D}" type="pres">
      <dgm:prSet presAssocID="{C536BB6D-0B28-40A6-BCF1-6885680ED330}" presName="parTx" presStyleLbl="revTx" presStyleIdx="1" presStyleCnt="3">
        <dgm:presLayoutVars>
          <dgm:chMax val="0"/>
          <dgm:chPref val="0"/>
        </dgm:presLayoutVars>
      </dgm:prSet>
      <dgm:spPr/>
    </dgm:pt>
    <dgm:pt modelId="{D2264F2C-7206-4F1D-A116-F0400F077CC8}" type="pres">
      <dgm:prSet presAssocID="{A4F3E9DB-5FD3-4482-8120-3A8D63710F3B}" presName="sibTrans" presStyleCnt="0"/>
      <dgm:spPr/>
    </dgm:pt>
    <dgm:pt modelId="{307BB7FD-2ACD-4DB8-A568-A0345B7A2264}" type="pres">
      <dgm:prSet presAssocID="{5B69F7B8-02A5-45E8-887E-816D6BC748B9}" presName="compNode" presStyleCnt="0"/>
      <dgm:spPr/>
    </dgm:pt>
    <dgm:pt modelId="{AC9F6F3A-9ECD-4D81-AFDA-93A8E9DAECAA}" type="pres">
      <dgm:prSet presAssocID="{5B69F7B8-02A5-45E8-887E-816D6BC748B9}" presName="bgRect" presStyleLbl="bgShp" presStyleIdx="2" presStyleCnt="3"/>
      <dgm:spPr/>
    </dgm:pt>
    <dgm:pt modelId="{E01346A7-98CD-4FC2-A13C-768EF99BF84D}" type="pres">
      <dgm:prSet presAssocID="{5B69F7B8-02A5-45E8-887E-816D6BC748B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Kidney"/>
        </a:ext>
      </dgm:extLst>
    </dgm:pt>
    <dgm:pt modelId="{67805237-7D53-4539-AC55-04506E1B3483}" type="pres">
      <dgm:prSet presAssocID="{5B69F7B8-02A5-45E8-887E-816D6BC748B9}" presName="spaceRect" presStyleCnt="0"/>
      <dgm:spPr/>
    </dgm:pt>
    <dgm:pt modelId="{043CE9AE-7832-44EB-9991-1E21645A1508}" type="pres">
      <dgm:prSet presAssocID="{5B69F7B8-02A5-45E8-887E-816D6BC748B9}" presName="parTx" presStyleLbl="revTx" presStyleIdx="2" presStyleCnt="3">
        <dgm:presLayoutVars>
          <dgm:chMax val="0"/>
          <dgm:chPref val="0"/>
        </dgm:presLayoutVars>
      </dgm:prSet>
      <dgm:spPr/>
    </dgm:pt>
  </dgm:ptLst>
  <dgm:cxnLst>
    <dgm:cxn modelId="{97761200-A269-4742-B4A4-1510BDF567ED}" type="presOf" srcId="{3BEEFDDA-FE5F-40F4-A6B8-FBE1C7D2668B}" destId="{487AD288-070A-480A-9B77-DCDE73BE9431}" srcOrd="0" destOrd="0" presId="urn:microsoft.com/office/officeart/2018/2/layout/IconVerticalSolidList"/>
    <dgm:cxn modelId="{2CC3D903-D029-45BA-B625-753C3831A047}" type="presOf" srcId="{C536BB6D-0B28-40A6-BCF1-6885680ED330}" destId="{060CB4C0-085F-4DAA-81BE-367E6206499D}" srcOrd="0" destOrd="0" presId="urn:microsoft.com/office/officeart/2018/2/layout/IconVerticalSolidList"/>
    <dgm:cxn modelId="{75BF8693-1D71-4F67-9215-A0384E12A1F0}" srcId="{509805DA-3526-4088-B64D-4984A3E7AE3D}" destId="{3BEEFDDA-FE5F-40F4-A6B8-FBE1C7D2668B}" srcOrd="0" destOrd="0" parTransId="{87005E22-E7FD-4352-803B-8BBF5F6A5261}" sibTransId="{F68ADA95-FAEC-4F1D-8FF0-60ACD2325B20}"/>
    <dgm:cxn modelId="{474D45CB-364D-4908-84A4-170AB203D09E}" srcId="{509805DA-3526-4088-B64D-4984A3E7AE3D}" destId="{5B69F7B8-02A5-45E8-887E-816D6BC748B9}" srcOrd="2" destOrd="0" parTransId="{954EC469-535C-4E9E-A51F-3E0BE12668ED}" sibTransId="{98D3F5F3-61DE-4FC7-B029-FAE3D0B0FD95}"/>
    <dgm:cxn modelId="{241B6ED7-E29B-413C-830A-9562DCD27782}" srcId="{509805DA-3526-4088-B64D-4984A3E7AE3D}" destId="{C536BB6D-0B28-40A6-BCF1-6885680ED330}" srcOrd="1" destOrd="0" parTransId="{C673D37B-92A7-41E3-9FA8-000AB0C8E1C3}" sibTransId="{A4F3E9DB-5FD3-4482-8120-3A8D63710F3B}"/>
    <dgm:cxn modelId="{6DAD7CE9-365D-4833-9164-FC260552A5C8}" type="presOf" srcId="{5B69F7B8-02A5-45E8-887E-816D6BC748B9}" destId="{043CE9AE-7832-44EB-9991-1E21645A1508}" srcOrd="0" destOrd="0" presId="urn:microsoft.com/office/officeart/2018/2/layout/IconVerticalSolidList"/>
    <dgm:cxn modelId="{91B2A8FC-7DCB-4F3A-9C55-7167AB64048C}" type="presOf" srcId="{509805DA-3526-4088-B64D-4984A3E7AE3D}" destId="{A92C4A89-AD0F-4935-9C45-AE90783BD4DB}" srcOrd="0" destOrd="0" presId="urn:microsoft.com/office/officeart/2018/2/layout/IconVerticalSolidList"/>
    <dgm:cxn modelId="{88B97126-51D1-4622-BB40-00D38753773C}" type="presParOf" srcId="{A92C4A89-AD0F-4935-9C45-AE90783BD4DB}" destId="{B447C866-63FE-47D0-9096-A11FB0C2BFF4}" srcOrd="0" destOrd="0" presId="urn:microsoft.com/office/officeart/2018/2/layout/IconVerticalSolidList"/>
    <dgm:cxn modelId="{01A152FB-D3D9-448C-90BA-60120BD4FE4B}" type="presParOf" srcId="{B447C866-63FE-47D0-9096-A11FB0C2BFF4}" destId="{1D4B7E7E-6D16-4AEE-A88F-8E3C989E9FEB}" srcOrd="0" destOrd="0" presId="urn:microsoft.com/office/officeart/2018/2/layout/IconVerticalSolidList"/>
    <dgm:cxn modelId="{B6911CDB-D36E-4136-ADE5-0DEEC6F74EBA}" type="presParOf" srcId="{B447C866-63FE-47D0-9096-A11FB0C2BFF4}" destId="{C64F1F96-9D7B-4AD7-ABFD-1E604BFA3B24}" srcOrd="1" destOrd="0" presId="urn:microsoft.com/office/officeart/2018/2/layout/IconVerticalSolidList"/>
    <dgm:cxn modelId="{86CA7DC8-A7AF-4863-9323-91BCCD9739F0}" type="presParOf" srcId="{B447C866-63FE-47D0-9096-A11FB0C2BFF4}" destId="{54192312-66CB-4652-819F-D8DC0DC190D8}" srcOrd="2" destOrd="0" presId="urn:microsoft.com/office/officeart/2018/2/layout/IconVerticalSolidList"/>
    <dgm:cxn modelId="{D5AB98B8-D869-4C17-AF2D-956539D19C46}" type="presParOf" srcId="{B447C866-63FE-47D0-9096-A11FB0C2BFF4}" destId="{487AD288-070A-480A-9B77-DCDE73BE9431}" srcOrd="3" destOrd="0" presId="urn:microsoft.com/office/officeart/2018/2/layout/IconVerticalSolidList"/>
    <dgm:cxn modelId="{11475258-9B08-4E05-BB38-1F00C2365C27}" type="presParOf" srcId="{A92C4A89-AD0F-4935-9C45-AE90783BD4DB}" destId="{1E5D6505-75C2-4742-A01C-1B285CB4A57E}" srcOrd="1" destOrd="0" presId="urn:microsoft.com/office/officeart/2018/2/layout/IconVerticalSolidList"/>
    <dgm:cxn modelId="{9C7005BE-CA1A-4B0B-9B6B-BA86AB453FC4}" type="presParOf" srcId="{A92C4A89-AD0F-4935-9C45-AE90783BD4DB}" destId="{254B51C6-0D47-4773-B49A-7D7FDE1AE1ED}" srcOrd="2" destOrd="0" presId="urn:microsoft.com/office/officeart/2018/2/layout/IconVerticalSolidList"/>
    <dgm:cxn modelId="{C1151134-DE80-4F0A-8DFD-A361E73AD806}" type="presParOf" srcId="{254B51C6-0D47-4773-B49A-7D7FDE1AE1ED}" destId="{E5E9E073-814B-4316-9798-8684D7059CA6}" srcOrd="0" destOrd="0" presId="urn:microsoft.com/office/officeart/2018/2/layout/IconVerticalSolidList"/>
    <dgm:cxn modelId="{370A6BA9-1D66-4A8C-9CB2-64D08A50A569}" type="presParOf" srcId="{254B51C6-0D47-4773-B49A-7D7FDE1AE1ED}" destId="{838D91A2-FCA3-4BAC-8A24-C05B76B3B8B6}" srcOrd="1" destOrd="0" presId="urn:microsoft.com/office/officeart/2018/2/layout/IconVerticalSolidList"/>
    <dgm:cxn modelId="{7EB02E19-9F53-4E51-BFB4-1B5105846B5B}" type="presParOf" srcId="{254B51C6-0D47-4773-B49A-7D7FDE1AE1ED}" destId="{111F1B8B-14EC-47C9-834C-AD85CA6440E6}" srcOrd="2" destOrd="0" presId="urn:microsoft.com/office/officeart/2018/2/layout/IconVerticalSolidList"/>
    <dgm:cxn modelId="{2C1CD6F3-B666-44F9-B7C0-FBA12911FA44}" type="presParOf" srcId="{254B51C6-0D47-4773-B49A-7D7FDE1AE1ED}" destId="{060CB4C0-085F-4DAA-81BE-367E6206499D}" srcOrd="3" destOrd="0" presId="urn:microsoft.com/office/officeart/2018/2/layout/IconVerticalSolidList"/>
    <dgm:cxn modelId="{936A5041-8642-4514-AFEC-DA9FEC72169A}" type="presParOf" srcId="{A92C4A89-AD0F-4935-9C45-AE90783BD4DB}" destId="{D2264F2C-7206-4F1D-A116-F0400F077CC8}" srcOrd="3" destOrd="0" presId="urn:microsoft.com/office/officeart/2018/2/layout/IconVerticalSolidList"/>
    <dgm:cxn modelId="{1991723D-9151-4888-9BF4-F6F74D18ADF5}" type="presParOf" srcId="{A92C4A89-AD0F-4935-9C45-AE90783BD4DB}" destId="{307BB7FD-2ACD-4DB8-A568-A0345B7A2264}" srcOrd="4" destOrd="0" presId="urn:microsoft.com/office/officeart/2018/2/layout/IconVerticalSolidList"/>
    <dgm:cxn modelId="{75CBFA79-B770-402E-B747-B99EDC747CFC}" type="presParOf" srcId="{307BB7FD-2ACD-4DB8-A568-A0345B7A2264}" destId="{AC9F6F3A-9ECD-4D81-AFDA-93A8E9DAECAA}" srcOrd="0" destOrd="0" presId="urn:microsoft.com/office/officeart/2018/2/layout/IconVerticalSolidList"/>
    <dgm:cxn modelId="{D1BA9C9D-CA94-4674-9304-5A0775415507}" type="presParOf" srcId="{307BB7FD-2ACD-4DB8-A568-A0345B7A2264}" destId="{E01346A7-98CD-4FC2-A13C-768EF99BF84D}" srcOrd="1" destOrd="0" presId="urn:microsoft.com/office/officeart/2018/2/layout/IconVerticalSolidList"/>
    <dgm:cxn modelId="{EF6D6E00-3A68-4A4E-9727-F93F0FE07E35}" type="presParOf" srcId="{307BB7FD-2ACD-4DB8-A568-A0345B7A2264}" destId="{67805237-7D53-4539-AC55-04506E1B3483}" srcOrd="2" destOrd="0" presId="urn:microsoft.com/office/officeart/2018/2/layout/IconVerticalSolidList"/>
    <dgm:cxn modelId="{4593D45D-C025-412D-A70C-A3B8F1DAED27}" type="presParOf" srcId="{307BB7FD-2ACD-4DB8-A568-A0345B7A2264}" destId="{043CE9AE-7832-44EB-9991-1E21645A150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CFB7B9-1446-4DD1-9947-A42DAAA1836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5A26951-6E57-4A84-B3D0-05CBF9C401C9}">
      <dgm:prSet/>
      <dgm:spPr/>
      <dgm:t>
        <a:bodyPr/>
        <a:lstStyle/>
        <a:p>
          <a:pPr>
            <a:lnSpc>
              <a:spcPct val="100000"/>
            </a:lnSpc>
          </a:pPr>
          <a:r>
            <a:rPr lang="en-GB" dirty="0">
              <a:latin typeface="Arial" panose="020B0604020202020204" pitchFamily="34" charset="0"/>
              <a:cs typeface="Arial" panose="020B0604020202020204" pitchFamily="34" charset="0"/>
            </a:rPr>
            <a:t>Working together for patients</a:t>
          </a:r>
          <a:endParaRPr lang="en-US" dirty="0">
            <a:latin typeface="Arial" panose="020B0604020202020204" pitchFamily="34" charset="0"/>
            <a:cs typeface="Arial" panose="020B0604020202020204" pitchFamily="34" charset="0"/>
          </a:endParaRPr>
        </a:p>
      </dgm:t>
    </dgm:pt>
    <dgm:pt modelId="{162D77C6-B1FB-4AB8-B082-45874D798B50}" type="parTrans" cxnId="{7F504D63-50A9-4118-951F-7C1006DB48B5}">
      <dgm:prSet/>
      <dgm:spPr/>
      <dgm:t>
        <a:bodyPr/>
        <a:lstStyle/>
        <a:p>
          <a:endParaRPr lang="en-US"/>
        </a:p>
      </dgm:t>
    </dgm:pt>
    <dgm:pt modelId="{217B17F1-89EF-44F0-8534-2E68A5EC83FB}" type="sibTrans" cxnId="{7F504D63-50A9-4118-951F-7C1006DB48B5}">
      <dgm:prSet/>
      <dgm:spPr/>
      <dgm:t>
        <a:bodyPr/>
        <a:lstStyle/>
        <a:p>
          <a:endParaRPr lang="en-US"/>
        </a:p>
      </dgm:t>
    </dgm:pt>
    <dgm:pt modelId="{D7BECF2F-6F5A-43BC-AFE4-8C102B21963A}">
      <dgm:prSet/>
      <dgm:spPr/>
      <dgm:t>
        <a:bodyPr/>
        <a:lstStyle/>
        <a:p>
          <a:pPr>
            <a:lnSpc>
              <a:spcPct val="100000"/>
            </a:lnSpc>
          </a:pPr>
          <a:r>
            <a:rPr lang="en-GB" dirty="0">
              <a:latin typeface="Arial" panose="020B0604020202020204" pitchFamily="34" charset="0"/>
              <a:cs typeface="Arial" panose="020B0604020202020204" pitchFamily="34" charset="0"/>
            </a:rPr>
            <a:t>Respect and dignity</a:t>
          </a:r>
          <a:endParaRPr lang="en-US" dirty="0">
            <a:latin typeface="Arial" panose="020B0604020202020204" pitchFamily="34" charset="0"/>
            <a:cs typeface="Arial" panose="020B0604020202020204" pitchFamily="34" charset="0"/>
          </a:endParaRPr>
        </a:p>
      </dgm:t>
    </dgm:pt>
    <dgm:pt modelId="{8AAFBB6F-4363-45CD-8534-48F262AAC877}" type="parTrans" cxnId="{072BD781-A972-479A-918B-CC4B02B24140}">
      <dgm:prSet/>
      <dgm:spPr/>
      <dgm:t>
        <a:bodyPr/>
        <a:lstStyle/>
        <a:p>
          <a:endParaRPr lang="en-US"/>
        </a:p>
      </dgm:t>
    </dgm:pt>
    <dgm:pt modelId="{AB6F6D91-DF60-4C46-A24C-6D9DB1B93F17}" type="sibTrans" cxnId="{072BD781-A972-479A-918B-CC4B02B24140}">
      <dgm:prSet/>
      <dgm:spPr/>
      <dgm:t>
        <a:bodyPr/>
        <a:lstStyle/>
        <a:p>
          <a:endParaRPr lang="en-US"/>
        </a:p>
      </dgm:t>
    </dgm:pt>
    <dgm:pt modelId="{D8C14A83-AF59-4214-803A-3BEE9858B542}">
      <dgm:prSet/>
      <dgm:spPr/>
      <dgm:t>
        <a:bodyPr/>
        <a:lstStyle/>
        <a:p>
          <a:pPr>
            <a:lnSpc>
              <a:spcPct val="100000"/>
            </a:lnSpc>
          </a:pPr>
          <a:r>
            <a:rPr lang="en-GB" dirty="0">
              <a:latin typeface="Arial" panose="020B0604020202020204" pitchFamily="34" charset="0"/>
              <a:cs typeface="Arial" panose="020B0604020202020204" pitchFamily="34" charset="0"/>
            </a:rPr>
            <a:t>Commitment to quality of care</a:t>
          </a:r>
          <a:endParaRPr lang="en-US" dirty="0">
            <a:latin typeface="Arial" panose="020B0604020202020204" pitchFamily="34" charset="0"/>
            <a:cs typeface="Arial" panose="020B0604020202020204" pitchFamily="34" charset="0"/>
          </a:endParaRPr>
        </a:p>
      </dgm:t>
    </dgm:pt>
    <dgm:pt modelId="{F3DC4E3D-8B6E-48FB-8CD2-02FEA785EE54}" type="parTrans" cxnId="{D0C5814C-54EA-4503-B056-AF9745D2018C}">
      <dgm:prSet/>
      <dgm:spPr/>
      <dgm:t>
        <a:bodyPr/>
        <a:lstStyle/>
        <a:p>
          <a:endParaRPr lang="en-US"/>
        </a:p>
      </dgm:t>
    </dgm:pt>
    <dgm:pt modelId="{72927603-3591-4796-B343-B04137FF167B}" type="sibTrans" cxnId="{D0C5814C-54EA-4503-B056-AF9745D2018C}">
      <dgm:prSet/>
      <dgm:spPr/>
      <dgm:t>
        <a:bodyPr/>
        <a:lstStyle/>
        <a:p>
          <a:endParaRPr lang="en-US"/>
        </a:p>
      </dgm:t>
    </dgm:pt>
    <dgm:pt modelId="{972413BA-D27C-4B3D-B24C-0D41D442F3EC}">
      <dgm:prSet/>
      <dgm:spPr/>
      <dgm:t>
        <a:bodyPr/>
        <a:lstStyle/>
        <a:p>
          <a:pPr>
            <a:lnSpc>
              <a:spcPct val="100000"/>
            </a:lnSpc>
          </a:pPr>
          <a:r>
            <a:rPr lang="en-GB" dirty="0">
              <a:latin typeface="Arial" panose="020B0604020202020204" pitchFamily="34" charset="0"/>
              <a:cs typeface="Arial" panose="020B0604020202020204" pitchFamily="34" charset="0"/>
            </a:rPr>
            <a:t>Compassion</a:t>
          </a:r>
          <a:endParaRPr lang="en-US" dirty="0">
            <a:latin typeface="Arial" panose="020B0604020202020204" pitchFamily="34" charset="0"/>
            <a:cs typeface="Arial" panose="020B0604020202020204" pitchFamily="34" charset="0"/>
          </a:endParaRPr>
        </a:p>
      </dgm:t>
    </dgm:pt>
    <dgm:pt modelId="{BE05AE1F-5C50-4E53-B8BA-CFD373D978E3}" type="parTrans" cxnId="{55784DF1-EBE1-4DFA-9A0E-F77CEBAB335A}">
      <dgm:prSet/>
      <dgm:spPr/>
      <dgm:t>
        <a:bodyPr/>
        <a:lstStyle/>
        <a:p>
          <a:endParaRPr lang="en-US"/>
        </a:p>
      </dgm:t>
    </dgm:pt>
    <dgm:pt modelId="{B76F78E7-F29B-4898-A877-3B922804E89E}" type="sibTrans" cxnId="{55784DF1-EBE1-4DFA-9A0E-F77CEBAB335A}">
      <dgm:prSet/>
      <dgm:spPr/>
      <dgm:t>
        <a:bodyPr/>
        <a:lstStyle/>
        <a:p>
          <a:endParaRPr lang="en-US"/>
        </a:p>
      </dgm:t>
    </dgm:pt>
    <dgm:pt modelId="{C17130B1-8A25-452F-8859-51D99D54C80E}">
      <dgm:prSet/>
      <dgm:spPr/>
      <dgm:t>
        <a:bodyPr/>
        <a:lstStyle/>
        <a:p>
          <a:pPr>
            <a:lnSpc>
              <a:spcPct val="100000"/>
            </a:lnSpc>
          </a:pPr>
          <a:r>
            <a:rPr lang="en-GB" dirty="0">
              <a:latin typeface="Arial" panose="020B0604020202020204" pitchFamily="34" charset="0"/>
              <a:cs typeface="Arial" panose="020B0604020202020204" pitchFamily="34" charset="0"/>
            </a:rPr>
            <a:t>Improving lives</a:t>
          </a:r>
          <a:endParaRPr lang="en-US" dirty="0">
            <a:latin typeface="Arial" panose="020B0604020202020204" pitchFamily="34" charset="0"/>
            <a:cs typeface="Arial" panose="020B0604020202020204" pitchFamily="34" charset="0"/>
          </a:endParaRPr>
        </a:p>
      </dgm:t>
    </dgm:pt>
    <dgm:pt modelId="{1B2A8077-0E05-4E29-A393-3BAED57A6EBF}" type="parTrans" cxnId="{35B19E23-CC7C-42DE-A827-655B20F5DB5A}">
      <dgm:prSet/>
      <dgm:spPr/>
      <dgm:t>
        <a:bodyPr/>
        <a:lstStyle/>
        <a:p>
          <a:endParaRPr lang="en-US"/>
        </a:p>
      </dgm:t>
    </dgm:pt>
    <dgm:pt modelId="{2C915E0E-BD5F-4150-A09A-A445CDB47BF0}" type="sibTrans" cxnId="{35B19E23-CC7C-42DE-A827-655B20F5DB5A}">
      <dgm:prSet/>
      <dgm:spPr/>
      <dgm:t>
        <a:bodyPr/>
        <a:lstStyle/>
        <a:p>
          <a:endParaRPr lang="en-US"/>
        </a:p>
      </dgm:t>
    </dgm:pt>
    <dgm:pt modelId="{A1550662-EFE3-48DA-AEDA-F11B59016D19}">
      <dgm:prSet/>
      <dgm:spPr/>
      <dgm:t>
        <a:bodyPr/>
        <a:lstStyle/>
        <a:p>
          <a:pPr>
            <a:lnSpc>
              <a:spcPct val="100000"/>
            </a:lnSpc>
          </a:pPr>
          <a:r>
            <a:rPr lang="en-GB" dirty="0">
              <a:latin typeface="Arial" panose="020B0604020202020204" pitchFamily="34" charset="0"/>
              <a:cs typeface="Arial" panose="020B0604020202020204" pitchFamily="34" charset="0"/>
            </a:rPr>
            <a:t>Everyone counts</a:t>
          </a:r>
          <a:endParaRPr lang="en-US" dirty="0">
            <a:latin typeface="Arial" panose="020B0604020202020204" pitchFamily="34" charset="0"/>
            <a:cs typeface="Arial" panose="020B0604020202020204" pitchFamily="34" charset="0"/>
          </a:endParaRPr>
        </a:p>
      </dgm:t>
    </dgm:pt>
    <dgm:pt modelId="{8B46AF7F-976E-4498-ADBA-817A9F27AB94}" type="parTrans" cxnId="{8D3326A6-2723-47C9-9C31-4E2D67FFD293}">
      <dgm:prSet/>
      <dgm:spPr/>
      <dgm:t>
        <a:bodyPr/>
        <a:lstStyle/>
        <a:p>
          <a:endParaRPr lang="en-US"/>
        </a:p>
      </dgm:t>
    </dgm:pt>
    <dgm:pt modelId="{78EE7E5F-72A3-4AB4-B5DB-DADB561D9352}" type="sibTrans" cxnId="{8D3326A6-2723-47C9-9C31-4E2D67FFD293}">
      <dgm:prSet/>
      <dgm:spPr/>
      <dgm:t>
        <a:bodyPr/>
        <a:lstStyle/>
        <a:p>
          <a:endParaRPr lang="en-US"/>
        </a:p>
      </dgm:t>
    </dgm:pt>
    <dgm:pt modelId="{32AF4C91-E1D5-4D2A-8DE7-A97C56E934BD}" type="pres">
      <dgm:prSet presAssocID="{17CFB7B9-1446-4DD1-9947-A42DAAA18360}" presName="root" presStyleCnt="0">
        <dgm:presLayoutVars>
          <dgm:dir/>
          <dgm:resizeHandles val="exact"/>
        </dgm:presLayoutVars>
      </dgm:prSet>
      <dgm:spPr/>
    </dgm:pt>
    <dgm:pt modelId="{EF90A6F4-2300-4255-8738-41AC9BAE702A}" type="pres">
      <dgm:prSet presAssocID="{C5A26951-6E57-4A84-B3D0-05CBF9C401C9}" presName="compNode" presStyleCnt="0"/>
      <dgm:spPr/>
    </dgm:pt>
    <dgm:pt modelId="{810935CA-35BB-43D7-933F-4F0C612A1C27}" type="pres">
      <dgm:prSet presAssocID="{C5A26951-6E57-4A84-B3D0-05CBF9C401C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DFB3F1F1-B5D8-4855-9CBC-44E91809EC69}" type="pres">
      <dgm:prSet presAssocID="{C5A26951-6E57-4A84-B3D0-05CBF9C401C9}" presName="spaceRect" presStyleCnt="0"/>
      <dgm:spPr/>
    </dgm:pt>
    <dgm:pt modelId="{4197FF5E-5618-4CCC-86C7-CB35D9581B4A}" type="pres">
      <dgm:prSet presAssocID="{C5A26951-6E57-4A84-B3D0-05CBF9C401C9}" presName="textRect" presStyleLbl="revTx" presStyleIdx="0" presStyleCnt="6">
        <dgm:presLayoutVars>
          <dgm:chMax val="1"/>
          <dgm:chPref val="1"/>
        </dgm:presLayoutVars>
      </dgm:prSet>
      <dgm:spPr/>
    </dgm:pt>
    <dgm:pt modelId="{F4920C95-6226-4F03-BF9B-CDAB88228FCB}" type="pres">
      <dgm:prSet presAssocID="{217B17F1-89EF-44F0-8534-2E68A5EC83FB}" presName="sibTrans" presStyleCnt="0"/>
      <dgm:spPr/>
    </dgm:pt>
    <dgm:pt modelId="{A4EAF603-6FB6-4C92-BE72-AAF5638C9A98}" type="pres">
      <dgm:prSet presAssocID="{D7BECF2F-6F5A-43BC-AFE4-8C102B21963A}" presName="compNode" presStyleCnt="0"/>
      <dgm:spPr/>
    </dgm:pt>
    <dgm:pt modelId="{61981962-534C-4C18-8FE0-6848AF15F333}" type="pres">
      <dgm:prSet presAssocID="{D7BECF2F-6F5A-43BC-AFE4-8C102B21963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2B986604-9CE4-49B1-9994-437E0A6E22A9}" type="pres">
      <dgm:prSet presAssocID="{D7BECF2F-6F5A-43BC-AFE4-8C102B21963A}" presName="spaceRect" presStyleCnt="0"/>
      <dgm:spPr/>
    </dgm:pt>
    <dgm:pt modelId="{4DCE223B-9BD3-4CB9-9100-DB093F46BF88}" type="pres">
      <dgm:prSet presAssocID="{D7BECF2F-6F5A-43BC-AFE4-8C102B21963A}" presName="textRect" presStyleLbl="revTx" presStyleIdx="1" presStyleCnt="6">
        <dgm:presLayoutVars>
          <dgm:chMax val="1"/>
          <dgm:chPref val="1"/>
        </dgm:presLayoutVars>
      </dgm:prSet>
      <dgm:spPr/>
    </dgm:pt>
    <dgm:pt modelId="{555C7F90-F92C-4D45-9E31-4E2ABA5DB6FA}" type="pres">
      <dgm:prSet presAssocID="{AB6F6D91-DF60-4C46-A24C-6D9DB1B93F17}" presName="sibTrans" presStyleCnt="0"/>
      <dgm:spPr/>
    </dgm:pt>
    <dgm:pt modelId="{1E21B777-5E28-435E-AC44-468991442967}" type="pres">
      <dgm:prSet presAssocID="{D8C14A83-AF59-4214-803A-3BEE9858B542}" presName="compNode" presStyleCnt="0"/>
      <dgm:spPr/>
    </dgm:pt>
    <dgm:pt modelId="{916197E6-AC30-4816-A13F-EC650B4BBACA}" type="pres">
      <dgm:prSet presAssocID="{D8C14A83-AF59-4214-803A-3BEE9858B54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ethoscope"/>
        </a:ext>
      </dgm:extLst>
    </dgm:pt>
    <dgm:pt modelId="{61338C4D-3461-4E46-A775-4DB36F34FC83}" type="pres">
      <dgm:prSet presAssocID="{D8C14A83-AF59-4214-803A-3BEE9858B542}" presName="spaceRect" presStyleCnt="0"/>
      <dgm:spPr/>
    </dgm:pt>
    <dgm:pt modelId="{A96263F1-4AB1-4ECE-8E81-BDA8EDAB5C83}" type="pres">
      <dgm:prSet presAssocID="{D8C14A83-AF59-4214-803A-3BEE9858B542}" presName="textRect" presStyleLbl="revTx" presStyleIdx="2" presStyleCnt="6">
        <dgm:presLayoutVars>
          <dgm:chMax val="1"/>
          <dgm:chPref val="1"/>
        </dgm:presLayoutVars>
      </dgm:prSet>
      <dgm:spPr/>
    </dgm:pt>
    <dgm:pt modelId="{683001C7-CBE3-4FE2-A0B7-6BB59EBB4379}" type="pres">
      <dgm:prSet presAssocID="{72927603-3591-4796-B343-B04137FF167B}" presName="sibTrans" presStyleCnt="0"/>
      <dgm:spPr/>
    </dgm:pt>
    <dgm:pt modelId="{0A21219C-D04C-44A4-BAE0-6624892DDAC6}" type="pres">
      <dgm:prSet presAssocID="{972413BA-D27C-4B3D-B24C-0D41D442F3EC}" presName="compNode" presStyleCnt="0"/>
      <dgm:spPr/>
    </dgm:pt>
    <dgm:pt modelId="{6BA46812-F37E-4AFC-8FD7-B5452A300CA4}" type="pres">
      <dgm:prSet presAssocID="{972413BA-D27C-4B3D-B24C-0D41D442F3E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rt"/>
        </a:ext>
      </dgm:extLst>
    </dgm:pt>
    <dgm:pt modelId="{3A99DF79-A3FA-4EDF-81E4-2A9F26E3EE08}" type="pres">
      <dgm:prSet presAssocID="{972413BA-D27C-4B3D-B24C-0D41D442F3EC}" presName="spaceRect" presStyleCnt="0"/>
      <dgm:spPr/>
    </dgm:pt>
    <dgm:pt modelId="{EE1AC2ED-43E2-4647-8A43-28EB965B64DB}" type="pres">
      <dgm:prSet presAssocID="{972413BA-D27C-4B3D-B24C-0D41D442F3EC}" presName="textRect" presStyleLbl="revTx" presStyleIdx="3" presStyleCnt="6">
        <dgm:presLayoutVars>
          <dgm:chMax val="1"/>
          <dgm:chPref val="1"/>
        </dgm:presLayoutVars>
      </dgm:prSet>
      <dgm:spPr/>
    </dgm:pt>
    <dgm:pt modelId="{50373343-B99F-4FF5-A5E0-F1EF7CEB230F}" type="pres">
      <dgm:prSet presAssocID="{B76F78E7-F29B-4898-A877-3B922804E89E}" presName="sibTrans" presStyleCnt="0"/>
      <dgm:spPr/>
    </dgm:pt>
    <dgm:pt modelId="{4ECA411A-C1ED-4421-B743-282DC9840E1B}" type="pres">
      <dgm:prSet presAssocID="{C17130B1-8A25-452F-8859-51D99D54C80E}" presName="compNode" presStyleCnt="0"/>
      <dgm:spPr/>
    </dgm:pt>
    <dgm:pt modelId="{1747EBAA-4318-4C14-A263-A0EFCEE45FC2}" type="pres">
      <dgm:prSet presAssocID="{C17130B1-8A25-452F-8859-51D99D54C80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Upward trend"/>
        </a:ext>
      </dgm:extLst>
    </dgm:pt>
    <dgm:pt modelId="{9C10B720-3DFF-4DEE-AB7F-07C5A2478CAB}" type="pres">
      <dgm:prSet presAssocID="{C17130B1-8A25-452F-8859-51D99D54C80E}" presName="spaceRect" presStyleCnt="0"/>
      <dgm:spPr/>
    </dgm:pt>
    <dgm:pt modelId="{E9D1E0D1-F0A3-439C-A626-F3B9D8417EEB}" type="pres">
      <dgm:prSet presAssocID="{C17130B1-8A25-452F-8859-51D99D54C80E}" presName="textRect" presStyleLbl="revTx" presStyleIdx="4" presStyleCnt="6">
        <dgm:presLayoutVars>
          <dgm:chMax val="1"/>
          <dgm:chPref val="1"/>
        </dgm:presLayoutVars>
      </dgm:prSet>
      <dgm:spPr/>
    </dgm:pt>
    <dgm:pt modelId="{180D1B77-0607-4C66-8C97-5BFEB15D3A66}" type="pres">
      <dgm:prSet presAssocID="{2C915E0E-BD5F-4150-A09A-A445CDB47BF0}" presName="sibTrans" presStyleCnt="0"/>
      <dgm:spPr/>
    </dgm:pt>
    <dgm:pt modelId="{19CAE3AE-0072-4D76-A3D5-905C8D6EC6F0}" type="pres">
      <dgm:prSet presAssocID="{A1550662-EFE3-48DA-AEDA-F11B59016D19}" presName="compNode" presStyleCnt="0"/>
      <dgm:spPr/>
    </dgm:pt>
    <dgm:pt modelId="{116E0722-F9C9-482A-BC8A-18A9CE6C7E57}" type="pres">
      <dgm:prSet presAssocID="{A1550662-EFE3-48DA-AEDA-F11B59016D1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Team"/>
        </a:ext>
      </dgm:extLst>
    </dgm:pt>
    <dgm:pt modelId="{B60C957B-858C-4C1F-99BB-1B0348EDA8F4}" type="pres">
      <dgm:prSet presAssocID="{A1550662-EFE3-48DA-AEDA-F11B59016D19}" presName="spaceRect" presStyleCnt="0"/>
      <dgm:spPr/>
    </dgm:pt>
    <dgm:pt modelId="{8789F03D-1A11-4DE3-8489-7AD89801EB51}" type="pres">
      <dgm:prSet presAssocID="{A1550662-EFE3-48DA-AEDA-F11B59016D19}" presName="textRect" presStyleLbl="revTx" presStyleIdx="5" presStyleCnt="6">
        <dgm:presLayoutVars>
          <dgm:chMax val="1"/>
          <dgm:chPref val="1"/>
        </dgm:presLayoutVars>
      </dgm:prSet>
      <dgm:spPr/>
    </dgm:pt>
  </dgm:ptLst>
  <dgm:cxnLst>
    <dgm:cxn modelId="{35B19E23-CC7C-42DE-A827-655B20F5DB5A}" srcId="{17CFB7B9-1446-4DD1-9947-A42DAAA18360}" destId="{C17130B1-8A25-452F-8859-51D99D54C80E}" srcOrd="4" destOrd="0" parTransId="{1B2A8077-0E05-4E29-A393-3BAED57A6EBF}" sibTransId="{2C915E0E-BD5F-4150-A09A-A445CDB47BF0}"/>
    <dgm:cxn modelId="{589EC323-AB38-4061-ACAB-FF5C75AC82ED}" type="presOf" srcId="{D8C14A83-AF59-4214-803A-3BEE9858B542}" destId="{A96263F1-4AB1-4ECE-8E81-BDA8EDAB5C83}" srcOrd="0" destOrd="0" presId="urn:microsoft.com/office/officeart/2018/2/layout/IconLabelList"/>
    <dgm:cxn modelId="{7F504D63-50A9-4118-951F-7C1006DB48B5}" srcId="{17CFB7B9-1446-4DD1-9947-A42DAAA18360}" destId="{C5A26951-6E57-4A84-B3D0-05CBF9C401C9}" srcOrd="0" destOrd="0" parTransId="{162D77C6-B1FB-4AB8-B082-45874D798B50}" sibTransId="{217B17F1-89EF-44F0-8534-2E68A5EC83FB}"/>
    <dgm:cxn modelId="{D0C5814C-54EA-4503-B056-AF9745D2018C}" srcId="{17CFB7B9-1446-4DD1-9947-A42DAAA18360}" destId="{D8C14A83-AF59-4214-803A-3BEE9858B542}" srcOrd="2" destOrd="0" parTransId="{F3DC4E3D-8B6E-48FB-8CD2-02FEA785EE54}" sibTransId="{72927603-3591-4796-B343-B04137FF167B}"/>
    <dgm:cxn modelId="{AF00566E-95CC-4AD4-BD0B-941690888789}" type="presOf" srcId="{C5A26951-6E57-4A84-B3D0-05CBF9C401C9}" destId="{4197FF5E-5618-4CCC-86C7-CB35D9581B4A}" srcOrd="0" destOrd="0" presId="urn:microsoft.com/office/officeart/2018/2/layout/IconLabelList"/>
    <dgm:cxn modelId="{074D5675-5AC2-44DA-86BE-A7D3B47C5A62}" type="presOf" srcId="{D7BECF2F-6F5A-43BC-AFE4-8C102B21963A}" destId="{4DCE223B-9BD3-4CB9-9100-DB093F46BF88}" srcOrd="0" destOrd="0" presId="urn:microsoft.com/office/officeart/2018/2/layout/IconLabelList"/>
    <dgm:cxn modelId="{072BD781-A972-479A-918B-CC4B02B24140}" srcId="{17CFB7B9-1446-4DD1-9947-A42DAAA18360}" destId="{D7BECF2F-6F5A-43BC-AFE4-8C102B21963A}" srcOrd="1" destOrd="0" parTransId="{8AAFBB6F-4363-45CD-8534-48F262AAC877}" sibTransId="{AB6F6D91-DF60-4C46-A24C-6D9DB1B93F17}"/>
    <dgm:cxn modelId="{4AB60E85-6CE2-44D6-81A2-12CA89BA1A1D}" type="presOf" srcId="{A1550662-EFE3-48DA-AEDA-F11B59016D19}" destId="{8789F03D-1A11-4DE3-8489-7AD89801EB51}" srcOrd="0" destOrd="0" presId="urn:microsoft.com/office/officeart/2018/2/layout/IconLabelList"/>
    <dgm:cxn modelId="{5B356496-252B-45B3-967B-E3737E22E0C7}" type="presOf" srcId="{972413BA-D27C-4B3D-B24C-0D41D442F3EC}" destId="{EE1AC2ED-43E2-4647-8A43-28EB965B64DB}" srcOrd="0" destOrd="0" presId="urn:microsoft.com/office/officeart/2018/2/layout/IconLabelList"/>
    <dgm:cxn modelId="{8D3326A6-2723-47C9-9C31-4E2D67FFD293}" srcId="{17CFB7B9-1446-4DD1-9947-A42DAAA18360}" destId="{A1550662-EFE3-48DA-AEDA-F11B59016D19}" srcOrd="5" destOrd="0" parTransId="{8B46AF7F-976E-4498-ADBA-817A9F27AB94}" sibTransId="{78EE7E5F-72A3-4AB4-B5DB-DADB561D9352}"/>
    <dgm:cxn modelId="{CD484BAB-6C18-4E76-B92D-5FB856B5BB7D}" type="presOf" srcId="{C17130B1-8A25-452F-8859-51D99D54C80E}" destId="{E9D1E0D1-F0A3-439C-A626-F3B9D8417EEB}" srcOrd="0" destOrd="0" presId="urn:microsoft.com/office/officeart/2018/2/layout/IconLabelList"/>
    <dgm:cxn modelId="{6A6D67B9-8560-42EC-84F5-4DD51158055B}" type="presOf" srcId="{17CFB7B9-1446-4DD1-9947-A42DAAA18360}" destId="{32AF4C91-E1D5-4D2A-8DE7-A97C56E934BD}" srcOrd="0" destOrd="0" presId="urn:microsoft.com/office/officeart/2018/2/layout/IconLabelList"/>
    <dgm:cxn modelId="{55784DF1-EBE1-4DFA-9A0E-F77CEBAB335A}" srcId="{17CFB7B9-1446-4DD1-9947-A42DAAA18360}" destId="{972413BA-D27C-4B3D-B24C-0D41D442F3EC}" srcOrd="3" destOrd="0" parTransId="{BE05AE1F-5C50-4E53-B8BA-CFD373D978E3}" sibTransId="{B76F78E7-F29B-4898-A877-3B922804E89E}"/>
    <dgm:cxn modelId="{72CF3FDB-7DAD-457B-89AA-A1FE87C346E8}" type="presParOf" srcId="{32AF4C91-E1D5-4D2A-8DE7-A97C56E934BD}" destId="{EF90A6F4-2300-4255-8738-41AC9BAE702A}" srcOrd="0" destOrd="0" presId="urn:microsoft.com/office/officeart/2018/2/layout/IconLabelList"/>
    <dgm:cxn modelId="{63480B53-4F83-457B-BB70-D4204D6006CA}" type="presParOf" srcId="{EF90A6F4-2300-4255-8738-41AC9BAE702A}" destId="{810935CA-35BB-43D7-933F-4F0C612A1C27}" srcOrd="0" destOrd="0" presId="urn:microsoft.com/office/officeart/2018/2/layout/IconLabelList"/>
    <dgm:cxn modelId="{06BCE0FD-7584-4679-AEA4-FA4132E0B77B}" type="presParOf" srcId="{EF90A6F4-2300-4255-8738-41AC9BAE702A}" destId="{DFB3F1F1-B5D8-4855-9CBC-44E91809EC69}" srcOrd="1" destOrd="0" presId="urn:microsoft.com/office/officeart/2018/2/layout/IconLabelList"/>
    <dgm:cxn modelId="{7FBE6126-8FA4-440D-A18C-CBC650D91263}" type="presParOf" srcId="{EF90A6F4-2300-4255-8738-41AC9BAE702A}" destId="{4197FF5E-5618-4CCC-86C7-CB35D9581B4A}" srcOrd="2" destOrd="0" presId="urn:microsoft.com/office/officeart/2018/2/layout/IconLabelList"/>
    <dgm:cxn modelId="{E15CAA25-6B5C-46E8-9DF3-7F2601E54B67}" type="presParOf" srcId="{32AF4C91-E1D5-4D2A-8DE7-A97C56E934BD}" destId="{F4920C95-6226-4F03-BF9B-CDAB88228FCB}" srcOrd="1" destOrd="0" presId="urn:microsoft.com/office/officeart/2018/2/layout/IconLabelList"/>
    <dgm:cxn modelId="{1D0727D1-E736-4D6A-B011-861AACF5B355}" type="presParOf" srcId="{32AF4C91-E1D5-4D2A-8DE7-A97C56E934BD}" destId="{A4EAF603-6FB6-4C92-BE72-AAF5638C9A98}" srcOrd="2" destOrd="0" presId="urn:microsoft.com/office/officeart/2018/2/layout/IconLabelList"/>
    <dgm:cxn modelId="{2FD96A2D-E430-483B-A955-CE24B7DFC91C}" type="presParOf" srcId="{A4EAF603-6FB6-4C92-BE72-AAF5638C9A98}" destId="{61981962-534C-4C18-8FE0-6848AF15F333}" srcOrd="0" destOrd="0" presId="urn:microsoft.com/office/officeart/2018/2/layout/IconLabelList"/>
    <dgm:cxn modelId="{4CD7C130-16C0-4A2A-8A5F-35BDE52E1638}" type="presParOf" srcId="{A4EAF603-6FB6-4C92-BE72-AAF5638C9A98}" destId="{2B986604-9CE4-49B1-9994-437E0A6E22A9}" srcOrd="1" destOrd="0" presId="urn:microsoft.com/office/officeart/2018/2/layout/IconLabelList"/>
    <dgm:cxn modelId="{33E3F53D-C6C4-4577-9351-98231BCC3AA3}" type="presParOf" srcId="{A4EAF603-6FB6-4C92-BE72-AAF5638C9A98}" destId="{4DCE223B-9BD3-4CB9-9100-DB093F46BF88}" srcOrd="2" destOrd="0" presId="urn:microsoft.com/office/officeart/2018/2/layout/IconLabelList"/>
    <dgm:cxn modelId="{545544F0-9F74-43D6-8153-F406B4AF51C4}" type="presParOf" srcId="{32AF4C91-E1D5-4D2A-8DE7-A97C56E934BD}" destId="{555C7F90-F92C-4D45-9E31-4E2ABA5DB6FA}" srcOrd="3" destOrd="0" presId="urn:microsoft.com/office/officeart/2018/2/layout/IconLabelList"/>
    <dgm:cxn modelId="{2470E777-310D-480A-8116-24760F3A0987}" type="presParOf" srcId="{32AF4C91-E1D5-4D2A-8DE7-A97C56E934BD}" destId="{1E21B777-5E28-435E-AC44-468991442967}" srcOrd="4" destOrd="0" presId="urn:microsoft.com/office/officeart/2018/2/layout/IconLabelList"/>
    <dgm:cxn modelId="{847DE943-731E-404D-B732-C9E0A0C647A6}" type="presParOf" srcId="{1E21B777-5E28-435E-AC44-468991442967}" destId="{916197E6-AC30-4816-A13F-EC650B4BBACA}" srcOrd="0" destOrd="0" presId="urn:microsoft.com/office/officeart/2018/2/layout/IconLabelList"/>
    <dgm:cxn modelId="{989B9684-C463-4C8A-90EB-9EC8AEAC9A7B}" type="presParOf" srcId="{1E21B777-5E28-435E-AC44-468991442967}" destId="{61338C4D-3461-4E46-A775-4DB36F34FC83}" srcOrd="1" destOrd="0" presId="urn:microsoft.com/office/officeart/2018/2/layout/IconLabelList"/>
    <dgm:cxn modelId="{965A8770-CE55-4E4B-BE0D-9B7B0493A93E}" type="presParOf" srcId="{1E21B777-5E28-435E-AC44-468991442967}" destId="{A96263F1-4AB1-4ECE-8E81-BDA8EDAB5C83}" srcOrd="2" destOrd="0" presId="urn:microsoft.com/office/officeart/2018/2/layout/IconLabelList"/>
    <dgm:cxn modelId="{662BDA84-B8B0-4E9C-ABFC-EFA80433F9A9}" type="presParOf" srcId="{32AF4C91-E1D5-4D2A-8DE7-A97C56E934BD}" destId="{683001C7-CBE3-4FE2-A0B7-6BB59EBB4379}" srcOrd="5" destOrd="0" presId="urn:microsoft.com/office/officeart/2018/2/layout/IconLabelList"/>
    <dgm:cxn modelId="{528E1757-68BA-4A6D-948E-4C230B19BD6A}" type="presParOf" srcId="{32AF4C91-E1D5-4D2A-8DE7-A97C56E934BD}" destId="{0A21219C-D04C-44A4-BAE0-6624892DDAC6}" srcOrd="6" destOrd="0" presId="urn:microsoft.com/office/officeart/2018/2/layout/IconLabelList"/>
    <dgm:cxn modelId="{C647EAC3-1303-4C3B-BB5F-F7929393B0CD}" type="presParOf" srcId="{0A21219C-D04C-44A4-BAE0-6624892DDAC6}" destId="{6BA46812-F37E-4AFC-8FD7-B5452A300CA4}" srcOrd="0" destOrd="0" presId="urn:microsoft.com/office/officeart/2018/2/layout/IconLabelList"/>
    <dgm:cxn modelId="{31933DFF-2F49-4679-B4CC-8F0FB5E21EE0}" type="presParOf" srcId="{0A21219C-D04C-44A4-BAE0-6624892DDAC6}" destId="{3A99DF79-A3FA-4EDF-81E4-2A9F26E3EE08}" srcOrd="1" destOrd="0" presId="urn:microsoft.com/office/officeart/2018/2/layout/IconLabelList"/>
    <dgm:cxn modelId="{0B355C76-83C2-43B7-9C13-FFE2E12D3B06}" type="presParOf" srcId="{0A21219C-D04C-44A4-BAE0-6624892DDAC6}" destId="{EE1AC2ED-43E2-4647-8A43-28EB965B64DB}" srcOrd="2" destOrd="0" presId="urn:microsoft.com/office/officeart/2018/2/layout/IconLabelList"/>
    <dgm:cxn modelId="{4344B644-3DB7-49D9-BEEC-94C41CA66392}" type="presParOf" srcId="{32AF4C91-E1D5-4D2A-8DE7-A97C56E934BD}" destId="{50373343-B99F-4FF5-A5E0-F1EF7CEB230F}" srcOrd="7" destOrd="0" presId="urn:microsoft.com/office/officeart/2018/2/layout/IconLabelList"/>
    <dgm:cxn modelId="{A0DC57B8-D5EE-4942-9B02-665137CD0EDB}" type="presParOf" srcId="{32AF4C91-E1D5-4D2A-8DE7-A97C56E934BD}" destId="{4ECA411A-C1ED-4421-B743-282DC9840E1B}" srcOrd="8" destOrd="0" presId="urn:microsoft.com/office/officeart/2018/2/layout/IconLabelList"/>
    <dgm:cxn modelId="{D859918D-A7FD-4A13-A8A5-BD8DB2851C77}" type="presParOf" srcId="{4ECA411A-C1ED-4421-B743-282DC9840E1B}" destId="{1747EBAA-4318-4C14-A263-A0EFCEE45FC2}" srcOrd="0" destOrd="0" presId="urn:microsoft.com/office/officeart/2018/2/layout/IconLabelList"/>
    <dgm:cxn modelId="{8528F3DF-1CBD-447A-912F-3148B0C2CF01}" type="presParOf" srcId="{4ECA411A-C1ED-4421-B743-282DC9840E1B}" destId="{9C10B720-3DFF-4DEE-AB7F-07C5A2478CAB}" srcOrd="1" destOrd="0" presId="urn:microsoft.com/office/officeart/2018/2/layout/IconLabelList"/>
    <dgm:cxn modelId="{976830A4-9A3F-48C5-98BE-EC9AF1D6CD83}" type="presParOf" srcId="{4ECA411A-C1ED-4421-B743-282DC9840E1B}" destId="{E9D1E0D1-F0A3-439C-A626-F3B9D8417EEB}" srcOrd="2" destOrd="0" presId="urn:microsoft.com/office/officeart/2018/2/layout/IconLabelList"/>
    <dgm:cxn modelId="{0D5D6DEF-4641-4C8E-856E-8B94D8BF9F27}" type="presParOf" srcId="{32AF4C91-E1D5-4D2A-8DE7-A97C56E934BD}" destId="{180D1B77-0607-4C66-8C97-5BFEB15D3A66}" srcOrd="9" destOrd="0" presId="urn:microsoft.com/office/officeart/2018/2/layout/IconLabelList"/>
    <dgm:cxn modelId="{84840839-7FCD-4F58-8671-5F3C0027C627}" type="presParOf" srcId="{32AF4C91-E1D5-4D2A-8DE7-A97C56E934BD}" destId="{19CAE3AE-0072-4D76-A3D5-905C8D6EC6F0}" srcOrd="10" destOrd="0" presId="urn:microsoft.com/office/officeart/2018/2/layout/IconLabelList"/>
    <dgm:cxn modelId="{4C419904-470C-4CDD-BC66-178C873547E6}" type="presParOf" srcId="{19CAE3AE-0072-4D76-A3D5-905C8D6EC6F0}" destId="{116E0722-F9C9-482A-BC8A-18A9CE6C7E57}" srcOrd="0" destOrd="0" presId="urn:microsoft.com/office/officeart/2018/2/layout/IconLabelList"/>
    <dgm:cxn modelId="{777D3E49-03BA-47DC-A351-0B6127C32BD1}" type="presParOf" srcId="{19CAE3AE-0072-4D76-A3D5-905C8D6EC6F0}" destId="{B60C957B-858C-4C1F-99BB-1B0348EDA8F4}" srcOrd="1" destOrd="0" presId="urn:microsoft.com/office/officeart/2018/2/layout/IconLabelList"/>
    <dgm:cxn modelId="{B17DD669-4DEE-45F3-B54E-2FE89AFE4E2A}" type="presParOf" srcId="{19CAE3AE-0072-4D76-A3D5-905C8D6EC6F0}" destId="{8789F03D-1A11-4DE3-8489-7AD89801EB5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C5999B-B6DD-47A0-A0EA-FCFF4BE3037E}"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2B907A77-5743-4485-9521-486062911683}">
      <dgm:prSet/>
      <dgm:spPr/>
      <dgm:t>
        <a:bodyPr/>
        <a:lstStyle/>
        <a:p>
          <a:r>
            <a:rPr lang="en-GB"/>
            <a:t>NHS Commissioners</a:t>
          </a:r>
          <a:endParaRPr lang="en-US"/>
        </a:p>
      </dgm:t>
    </dgm:pt>
    <dgm:pt modelId="{EB8AE05C-615D-42E7-AAC6-4AA471FB3BE0}" type="parTrans" cxnId="{ABB50A31-5244-4B17-AF46-2F42AAE285AD}">
      <dgm:prSet/>
      <dgm:spPr/>
      <dgm:t>
        <a:bodyPr/>
        <a:lstStyle/>
        <a:p>
          <a:endParaRPr lang="en-US"/>
        </a:p>
      </dgm:t>
    </dgm:pt>
    <dgm:pt modelId="{93357C84-3B1F-4E68-B1F9-2EF9511A5418}" type="sibTrans" cxnId="{ABB50A31-5244-4B17-AF46-2F42AAE285AD}">
      <dgm:prSet/>
      <dgm:spPr/>
      <dgm:t>
        <a:bodyPr/>
        <a:lstStyle/>
        <a:p>
          <a:endParaRPr lang="en-US"/>
        </a:p>
      </dgm:t>
    </dgm:pt>
    <dgm:pt modelId="{94AEF684-AD48-482F-855C-5F9D648DBCCB}">
      <dgm:prSet/>
      <dgm:spPr/>
      <dgm:t>
        <a:bodyPr/>
        <a:lstStyle/>
        <a:p>
          <a:r>
            <a:rPr lang="en-GB"/>
            <a:t>NHS Provider Trusts</a:t>
          </a:r>
          <a:endParaRPr lang="en-US"/>
        </a:p>
      </dgm:t>
    </dgm:pt>
    <dgm:pt modelId="{92F7D1AA-B679-4277-8BBA-DFE8FDBFC0A2}" type="parTrans" cxnId="{0D973CE8-76C8-4535-84CF-7854B7D257A9}">
      <dgm:prSet/>
      <dgm:spPr/>
      <dgm:t>
        <a:bodyPr/>
        <a:lstStyle/>
        <a:p>
          <a:endParaRPr lang="en-US"/>
        </a:p>
      </dgm:t>
    </dgm:pt>
    <dgm:pt modelId="{9A3AF8A0-E258-4A9D-8A08-8BE90DCF01F9}" type="sibTrans" cxnId="{0D973CE8-76C8-4535-84CF-7854B7D257A9}">
      <dgm:prSet/>
      <dgm:spPr/>
      <dgm:t>
        <a:bodyPr/>
        <a:lstStyle/>
        <a:p>
          <a:endParaRPr lang="en-US"/>
        </a:p>
      </dgm:t>
    </dgm:pt>
    <dgm:pt modelId="{F5F2A0F6-035F-4457-ACF9-02D4B79076A6}">
      <dgm:prSet/>
      <dgm:spPr/>
      <dgm:t>
        <a:bodyPr/>
        <a:lstStyle/>
        <a:p>
          <a:r>
            <a:rPr lang="en-GB"/>
            <a:t>Local government</a:t>
          </a:r>
          <a:endParaRPr lang="en-US"/>
        </a:p>
      </dgm:t>
    </dgm:pt>
    <dgm:pt modelId="{8E5E48A0-DA8A-489A-8338-B2A8032A3F11}" type="parTrans" cxnId="{272B5DDA-216B-4E2D-8996-B5E15FE82698}">
      <dgm:prSet/>
      <dgm:spPr/>
      <dgm:t>
        <a:bodyPr/>
        <a:lstStyle/>
        <a:p>
          <a:endParaRPr lang="en-US"/>
        </a:p>
      </dgm:t>
    </dgm:pt>
    <dgm:pt modelId="{8F8DCF24-A022-4E4F-87E4-D1475E5658F8}" type="sibTrans" cxnId="{272B5DDA-216B-4E2D-8996-B5E15FE82698}">
      <dgm:prSet/>
      <dgm:spPr/>
      <dgm:t>
        <a:bodyPr/>
        <a:lstStyle/>
        <a:p>
          <a:endParaRPr lang="en-US"/>
        </a:p>
      </dgm:t>
    </dgm:pt>
    <dgm:pt modelId="{6BECD706-D2C6-4446-9EA6-1E4843243E78}">
      <dgm:prSet/>
      <dgm:spPr/>
      <dgm:t>
        <a:bodyPr/>
        <a:lstStyle/>
        <a:p>
          <a:r>
            <a:rPr lang="en-GB"/>
            <a:t>NHS regulators</a:t>
          </a:r>
          <a:endParaRPr lang="en-US"/>
        </a:p>
      </dgm:t>
    </dgm:pt>
    <dgm:pt modelId="{1F33C10B-AC70-480D-B03A-11669464790B}" type="parTrans" cxnId="{E02A992B-0BCF-4087-91A8-4493DD59E7D9}">
      <dgm:prSet/>
      <dgm:spPr/>
      <dgm:t>
        <a:bodyPr/>
        <a:lstStyle/>
        <a:p>
          <a:endParaRPr lang="en-US"/>
        </a:p>
      </dgm:t>
    </dgm:pt>
    <dgm:pt modelId="{0873447F-5409-4052-AA11-925E1B6E0368}" type="sibTrans" cxnId="{E02A992B-0BCF-4087-91A8-4493DD59E7D9}">
      <dgm:prSet/>
      <dgm:spPr/>
      <dgm:t>
        <a:bodyPr/>
        <a:lstStyle/>
        <a:p>
          <a:endParaRPr lang="en-US"/>
        </a:p>
      </dgm:t>
    </dgm:pt>
    <dgm:pt modelId="{22C8222F-6C62-43AB-99CA-0BADCD1A8DB8}">
      <dgm:prSet/>
      <dgm:spPr/>
      <dgm:t>
        <a:bodyPr/>
        <a:lstStyle/>
        <a:p>
          <a:r>
            <a:rPr lang="en-GB"/>
            <a:t>Primary care – GPs, community pharmacists, optometrists and dentists</a:t>
          </a:r>
          <a:endParaRPr lang="en-US"/>
        </a:p>
      </dgm:t>
    </dgm:pt>
    <dgm:pt modelId="{0A5FC754-170D-4EC1-9BED-45314BC41B27}" type="parTrans" cxnId="{D869D3CA-E8C0-469E-AEE0-0AB9A0636BC9}">
      <dgm:prSet/>
      <dgm:spPr/>
      <dgm:t>
        <a:bodyPr/>
        <a:lstStyle/>
        <a:p>
          <a:endParaRPr lang="en-US"/>
        </a:p>
      </dgm:t>
    </dgm:pt>
    <dgm:pt modelId="{F468CAC0-720F-414D-96ED-3BD3C531D210}" type="sibTrans" cxnId="{D869D3CA-E8C0-469E-AEE0-0AB9A0636BC9}">
      <dgm:prSet/>
      <dgm:spPr/>
      <dgm:t>
        <a:bodyPr/>
        <a:lstStyle/>
        <a:p>
          <a:endParaRPr lang="en-US"/>
        </a:p>
      </dgm:t>
    </dgm:pt>
    <dgm:pt modelId="{5F5EF47B-AB7C-4A0D-AF76-57C530D57FA4}">
      <dgm:prSet/>
      <dgm:spPr/>
      <dgm:t>
        <a:bodyPr/>
        <a:lstStyle/>
        <a:p>
          <a:r>
            <a:rPr lang="en-GB"/>
            <a:t>Independent sector providers</a:t>
          </a:r>
          <a:endParaRPr lang="en-US"/>
        </a:p>
      </dgm:t>
    </dgm:pt>
    <dgm:pt modelId="{54CB4EE8-E998-4493-ABE5-16A4289F2945}" type="parTrans" cxnId="{3AA65DCA-6AF2-460F-BE0B-8B3A12D8E792}">
      <dgm:prSet/>
      <dgm:spPr/>
      <dgm:t>
        <a:bodyPr/>
        <a:lstStyle/>
        <a:p>
          <a:endParaRPr lang="en-US"/>
        </a:p>
      </dgm:t>
    </dgm:pt>
    <dgm:pt modelId="{53F4F342-B854-4821-B4E0-D7AA5BBCB55D}" type="sibTrans" cxnId="{3AA65DCA-6AF2-460F-BE0B-8B3A12D8E792}">
      <dgm:prSet/>
      <dgm:spPr/>
      <dgm:t>
        <a:bodyPr/>
        <a:lstStyle/>
        <a:p>
          <a:endParaRPr lang="en-US"/>
        </a:p>
      </dgm:t>
    </dgm:pt>
    <dgm:pt modelId="{4DFCE9D6-A2C4-47AD-97C1-BF1049B358D5}">
      <dgm:prSet/>
      <dgm:spPr/>
      <dgm:t>
        <a:bodyPr/>
        <a:lstStyle/>
        <a:p>
          <a:r>
            <a:rPr lang="en-GB"/>
            <a:t>Community and voluntary sectors</a:t>
          </a:r>
          <a:endParaRPr lang="en-US"/>
        </a:p>
      </dgm:t>
    </dgm:pt>
    <dgm:pt modelId="{A701126E-12E2-4C1B-A896-6CB42F65DECE}" type="parTrans" cxnId="{FA212A77-24BB-46EE-9ED2-F3BD89485D48}">
      <dgm:prSet/>
      <dgm:spPr/>
      <dgm:t>
        <a:bodyPr/>
        <a:lstStyle/>
        <a:p>
          <a:endParaRPr lang="en-US"/>
        </a:p>
      </dgm:t>
    </dgm:pt>
    <dgm:pt modelId="{996CBE85-2FBF-409C-9E00-9B54C5907E04}" type="sibTrans" cxnId="{FA212A77-24BB-46EE-9ED2-F3BD89485D48}">
      <dgm:prSet/>
      <dgm:spPr/>
      <dgm:t>
        <a:bodyPr/>
        <a:lstStyle/>
        <a:p>
          <a:endParaRPr lang="en-US"/>
        </a:p>
      </dgm:t>
    </dgm:pt>
    <dgm:pt modelId="{5DA51978-A5C9-4B3E-A05C-5D2ABAB397F7}">
      <dgm:prSet/>
      <dgm:spPr/>
      <dgm:t>
        <a:bodyPr/>
        <a:lstStyle/>
        <a:p>
          <a:r>
            <a:rPr lang="en-GB"/>
            <a:t>Public</a:t>
          </a:r>
          <a:endParaRPr lang="en-US"/>
        </a:p>
      </dgm:t>
    </dgm:pt>
    <dgm:pt modelId="{4B9438DF-3AC3-42D4-89D2-F93FCC00822E}" type="parTrans" cxnId="{9F13010B-65F4-4385-8BB8-9EA071C5E31D}">
      <dgm:prSet/>
      <dgm:spPr/>
      <dgm:t>
        <a:bodyPr/>
        <a:lstStyle/>
        <a:p>
          <a:endParaRPr lang="en-US"/>
        </a:p>
      </dgm:t>
    </dgm:pt>
    <dgm:pt modelId="{FF51A60F-6D76-4447-AA7C-10D8CE469EBD}" type="sibTrans" cxnId="{9F13010B-65F4-4385-8BB8-9EA071C5E31D}">
      <dgm:prSet/>
      <dgm:spPr/>
      <dgm:t>
        <a:bodyPr/>
        <a:lstStyle/>
        <a:p>
          <a:endParaRPr lang="en-US"/>
        </a:p>
      </dgm:t>
    </dgm:pt>
    <dgm:pt modelId="{73A0A9C0-6620-40A4-9039-251CAFBB60A7}">
      <dgm:prSet/>
      <dgm:spPr/>
      <dgm:t>
        <a:bodyPr/>
        <a:lstStyle/>
        <a:p>
          <a:r>
            <a:rPr lang="en-GB"/>
            <a:t>Patient and carer groups, </a:t>
          </a:r>
          <a:endParaRPr lang="en-US"/>
        </a:p>
      </dgm:t>
    </dgm:pt>
    <dgm:pt modelId="{E56EC0DB-82CC-4CDD-86A3-ED6B0AA16517}" type="parTrans" cxnId="{20775501-EF72-4F4B-BAA9-AC320E778EA6}">
      <dgm:prSet/>
      <dgm:spPr/>
      <dgm:t>
        <a:bodyPr/>
        <a:lstStyle/>
        <a:p>
          <a:endParaRPr lang="en-US"/>
        </a:p>
      </dgm:t>
    </dgm:pt>
    <dgm:pt modelId="{57227995-DDDC-42EF-8DDB-8D3089CE79B9}" type="sibTrans" cxnId="{20775501-EF72-4F4B-BAA9-AC320E778EA6}">
      <dgm:prSet/>
      <dgm:spPr/>
      <dgm:t>
        <a:bodyPr/>
        <a:lstStyle/>
        <a:p>
          <a:endParaRPr lang="en-US"/>
        </a:p>
      </dgm:t>
    </dgm:pt>
    <dgm:pt modelId="{E51B9F29-5CD2-4723-9978-8AE1F1B93576}">
      <dgm:prSet/>
      <dgm:spPr/>
      <dgm:t>
        <a:bodyPr/>
        <a:lstStyle/>
        <a:p>
          <a:r>
            <a:rPr lang="en-GB"/>
            <a:t>Education and research</a:t>
          </a:r>
          <a:endParaRPr lang="en-US"/>
        </a:p>
      </dgm:t>
    </dgm:pt>
    <dgm:pt modelId="{8E48D41E-F9CF-41BE-A4B8-EA9D50435BD1}" type="parTrans" cxnId="{DDAE4F66-7EC5-46DB-9940-226224BFA665}">
      <dgm:prSet/>
      <dgm:spPr/>
      <dgm:t>
        <a:bodyPr/>
        <a:lstStyle/>
        <a:p>
          <a:endParaRPr lang="en-US"/>
        </a:p>
      </dgm:t>
    </dgm:pt>
    <dgm:pt modelId="{EE1E5D45-7B3D-4197-997F-7D1B007C5D1F}" type="sibTrans" cxnId="{DDAE4F66-7EC5-46DB-9940-226224BFA665}">
      <dgm:prSet/>
      <dgm:spPr/>
      <dgm:t>
        <a:bodyPr/>
        <a:lstStyle/>
        <a:p>
          <a:endParaRPr lang="en-US"/>
        </a:p>
      </dgm:t>
    </dgm:pt>
    <dgm:pt modelId="{039AD955-00C1-4E72-BE53-68B483DA264A}">
      <dgm:prSet/>
      <dgm:spPr/>
      <dgm:t>
        <a:bodyPr/>
        <a:lstStyle/>
        <a:p>
          <a:r>
            <a:rPr lang="en-GB"/>
            <a:t>Other sectors including industry, police and education.  </a:t>
          </a:r>
          <a:endParaRPr lang="en-US"/>
        </a:p>
      </dgm:t>
    </dgm:pt>
    <dgm:pt modelId="{ECA38A02-DBAD-4CC7-9D36-0778593E44C2}" type="parTrans" cxnId="{1F9A68DA-DC45-43EA-8A71-BF53E3D89B80}">
      <dgm:prSet/>
      <dgm:spPr/>
      <dgm:t>
        <a:bodyPr/>
        <a:lstStyle/>
        <a:p>
          <a:endParaRPr lang="en-US"/>
        </a:p>
      </dgm:t>
    </dgm:pt>
    <dgm:pt modelId="{2DC1E8CC-83B6-497B-8951-50AA7BA06717}" type="sibTrans" cxnId="{1F9A68DA-DC45-43EA-8A71-BF53E3D89B80}">
      <dgm:prSet/>
      <dgm:spPr/>
      <dgm:t>
        <a:bodyPr/>
        <a:lstStyle/>
        <a:p>
          <a:endParaRPr lang="en-US"/>
        </a:p>
      </dgm:t>
    </dgm:pt>
    <dgm:pt modelId="{BB9FCBE2-B01E-438A-A1C5-7375141F6ED1}" type="pres">
      <dgm:prSet presAssocID="{0BC5999B-B6DD-47A0-A0EA-FCFF4BE3037E}" presName="diagram" presStyleCnt="0">
        <dgm:presLayoutVars>
          <dgm:dir/>
          <dgm:resizeHandles val="exact"/>
        </dgm:presLayoutVars>
      </dgm:prSet>
      <dgm:spPr/>
    </dgm:pt>
    <dgm:pt modelId="{5C955B7B-6586-4208-A049-BAA3B014168B}" type="pres">
      <dgm:prSet presAssocID="{2B907A77-5743-4485-9521-486062911683}" presName="node" presStyleLbl="node1" presStyleIdx="0" presStyleCnt="11">
        <dgm:presLayoutVars>
          <dgm:bulletEnabled val="1"/>
        </dgm:presLayoutVars>
      </dgm:prSet>
      <dgm:spPr/>
    </dgm:pt>
    <dgm:pt modelId="{12B3755E-08CF-44D6-B558-A9CCBB4415A4}" type="pres">
      <dgm:prSet presAssocID="{93357C84-3B1F-4E68-B1F9-2EF9511A5418}" presName="sibTrans" presStyleCnt="0"/>
      <dgm:spPr/>
    </dgm:pt>
    <dgm:pt modelId="{F0425C54-9407-429D-BBDF-C8853746BCC9}" type="pres">
      <dgm:prSet presAssocID="{94AEF684-AD48-482F-855C-5F9D648DBCCB}" presName="node" presStyleLbl="node1" presStyleIdx="1" presStyleCnt="11">
        <dgm:presLayoutVars>
          <dgm:bulletEnabled val="1"/>
        </dgm:presLayoutVars>
      </dgm:prSet>
      <dgm:spPr/>
    </dgm:pt>
    <dgm:pt modelId="{C6DDEEFA-952C-42C6-9807-A3602023BCCC}" type="pres">
      <dgm:prSet presAssocID="{9A3AF8A0-E258-4A9D-8A08-8BE90DCF01F9}" presName="sibTrans" presStyleCnt="0"/>
      <dgm:spPr/>
    </dgm:pt>
    <dgm:pt modelId="{E0591FB4-ED3E-4BED-B802-0F471D228816}" type="pres">
      <dgm:prSet presAssocID="{F5F2A0F6-035F-4457-ACF9-02D4B79076A6}" presName="node" presStyleLbl="node1" presStyleIdx="2" presStyleCnt="11">
        <dgm:presLayoutVars>
          <dgm:bulletEnabled val="1"/>
        </dgm:presLayoutVars>
      </dgm:prSet>
      <dgm:spPr/>
    </dgm:pt>
    <dgm:pt modelId="{9E02482E-339F-45B4-A583-DB0C07D858CD}" type="pres">
      <dgm:prSet presAssocID="{8F8DCF24-A022-4E4F-87E4-D1475E5658F8}" presName="sibTrans" presStyleCnt="0"/>
      <dgm:spPr/>
    </dgm:pt>
    <dgm:pt modelId="{8B64A7B8-8AA1-445E-A2D2-CD5FC78F624C}" type="pres">
      <dgm:prSet presAssocID="{6BECD706-D2C6-4446-9EA6-1E4843243E78}" presName="node" presStyleLbl="node1" presStyleIdx="3" presStyleCnt="11">
        <dgm:presLayoutVars>
          <dgm:bulletEnabled val="1"/>
        </dgm:presLayoutVars>
      </dgm:prSet>
      <dgm:spPr/>
    </dgm:pt>
    <dgm:pt modelId="{64D385E9-2CAA-4DD8-9825-70ADCB730BB5}" type="pres">
      <dgm:prSet presAssocID="{0873447F-5409-4052-AA11-925E1B6E0368}" presName="sibTrans" presStyleCnt="0"/>
      <dgm:spPr/>
    </dgm:pt>
    <dgm:pt modelId="{8F632125-1F5E-413D-856A-093B0486B32B}" type="pres">
      <dgm:prSet presAssocID="{22C8222F-6C62-43AB-99CA-0BADCD1A8DB8}" presName="node" presStyleLbl="node1" presStyleIdx="4" presStyleCnt="11">
        <dgm:presLayoutVars>
          <dgm:bulletEnabled val="1"/>
        </dgm:presLayoutVars>
      </dgm:prSet>
      <dgm:spPr/>
    </dgm:pt>
    <dgm:pt modelId="{CF343BAC-FB0D-49BB-A871-AD524C354F86}" type="pres">
      <dgm:prSet presAssocID="{F468CAC0-720F-414D-96ED-3BD3C531D210}" presName="sibTrans" presStyleCnt="0"/>
      <dgm:spPr/>
    </dgm:pt>
    <dgm:pt modelId="{48786DCC-E494-4E9E-89DC-CC9B488B322E}" type="pres">
      <dgm:prSet presAssocID="{5F5EF47B-AB7C-4A0D-AF76-57C530D57FA4}" presName="node" presStyleLbl="node1" presStyleIdx="5" presStyleCnt="11">
        <dgm:presLayoutVars>
          <dgm:bulletEnabled val="1"/>
        </dgm:presLayoutVars>
      </dgm:prSet>
      <dgm:spPr/>
    </dgm:pt>
    <dgm:pt modelId="{522E1CBB-BAC8-44EA-BDD7-8D490A8F0A5B}" type="pres">
      <dgm:prSet presAssocID="{53F4F342-B854-4821-B4E0-D7AA5BBCB55D}" presName="sibTrans" presStyleCnt="0"/>
      <dgm:spPr/>
    </dgm:pt>
    <dgm:pt modelId="{18DAD495-ED57-491A-920F-3AA24C38C692}" type="pres">
      <dgm:prSet presAssocID="{4DFCE9D6-A2C4-47AD-97C1-BF1049B358D5}" presName="node" presStyleLbl="node1" presStyleIdx="6" presStyleCnt="11">
        <dgm:presLayoutVars>
          <dgm:bulletEnabled val="1"/>
        </dgm:presLayoutVars>
      </dgm:prSet>
      <dgm:spPr/>
    </dgm:pt>
    <dgm:pt modelId="{C56E7F88-2A13-49B0-B21C-D4502F1DB616}" type="pres">
      <dgm:prSet presAssocID="{996CBE85-2FBF-409C-9E00-9B54C5907E04}" presName="sibTrans" presStyleCnt="0"/>
      <dgm:spPr/>
    </dgm:pt>
    <dgm:pt modelId="{42AA8F4C-6AD6-4CBD-B66A-9A6B52673E97}" type="pres">
      <dgm:prSet presAssocID="{5DA51978-A5C9-4B3E-A05C-5D2ABAB397F7}" presName="node" presStyleLbl="node1" presStyleIdx="7" presStyleCnt="11">
        <dgm:presLayoutVars>
          <dgm:bulletEnabled val="1"/>
        </dgm:presLayoutVars>
      </dgm:prSet>
      <dgm:spPr/>
    </dgm:pt>
    <dgm:pt modelId="{76F4CAEB-11CC-4FD8-8BDD-EEF6AB125545}" type="pres">
      <dgm:prSet presAssocID="{FF51A60F-6D76-4447-AA7C-10D8CE469EBD}" presName="sibTrans" presStyleCnt="0"/>
      <dgm:spPr/>
    </dgm:pt>
    <dgm:pt modelId="{56946991-C051-4AA5-82C2-219561651D76}" type="pres">
      <dgm:prSet presAssocID="{73A0A9C0-6620-40A4-9039-251CAFBB60A7}" presName="node" presStyleLbl="node1" presStyleIdx="8" presStyleCnt="11">
        <dgm:presLayoutVars>
          <dgm:bulletEnabled val="1"/>
        </dgm:presLayoutVars>
      </dgm:prSet>
      <dgm:spPr/>
    </dgm:pt>
    <dgm:pt modelId="{A3ECF0CD-36B2-4940-92F1-223E7B4CFC5C}" type="pres">
      <dgm:prSet presAssocID="{57227995-DDDC-42EF-8DDB-8D3089CE79B9}" presName="sibTrans" presStyleCnt="0"/>
      <dgm:spPr/>
    </dgm:pt>
    <dgm:pt modelId="{1C4BE04B-FF3A-4191-AF66-D6BFD842BD25}" type="pres">
      <dgm:prSet presAssocID="{E51B9F29-5CD2-4723-9978-8AE1F1B93576}" presName="node" presStyleLbl="node1" presStyleIdx="9" presStyleCnt="11">
        <dgm:presLayoutVars>
          <dgm:bulletEnabled val="1"/>
        </dgm:presLayoutVars>
      </dgm:prSet>
      <dgm:spPr/>
    </dgm:pt>
    <dgm:pt modelId="{5EA00131-F161-4D5A-BF5F-E0774029E90A}" type="pres">
      <dgm:prSet presAssocID="{EE1E5D45-7B3D-4197-997F-7D1B007C5D1F}" presName="sibTrans" presStyleCnt="0"/>
      <dgm:spPr/>
    </dgm:pt>
    <dgm:pt modelId="{DEDE10AE-2A35-4195-A13E-42D8F960A4DF}" type="pres">
      <dgm:prSet presAssocID="{039AD955-00C1-4E72-BE53-68B483DA264A}" presName="node" presStyleLbl="node1" presStyleIdx="10" presStyleCnt="11">
        <dgm:presLayoutVars>
          <dgm:bulletEnabled val="1"/>
        </dgm:presLayoutVars>
      </dgm:prSet>
      <dgm:spPr/>
    </dgm:pt>
  </dgm:ptLst>
  <dgm:cxnLst>
    <dgm:cxn modelId="{20775501-EF72-4F4B-BAA9-AC320E778EA6}" srcId="{0BC5999B-B6DD-47A0-A0EA-FCFF4BE3037E}" destId="{73A0A9C0-6620-40A4-9039-251CAFBB60A7}" srcOrd="8" destOrd="0" parTransId="{E56EC0DB-82CC-4CDD-86A3-ED6B0AA16517}" sibTransId="{57227995-DDDC-42EF-8DDB-8D3089CE79B9}"/>
    <dgm:cxn modelId="{9F13010B-65F4-4385-8BB8-9EA071C5E31D}" srcId="{0BC5999B-B6DD-47A0-A0EA-FCFF4BE3037E}" destId="{5DA51978-A5C9-4B3E-A05C-5D2ABAB397F7}" srcOrd="7" destOrd="0" parTransId="{4B9438DF-3AC3-42D4-89D2-F93FCC00822E}" sibTransId="{FF51A60F-6D76-4447-AA7C-10D8CE469EBD}"/>
    <dgm:cxn modelId="{E02A992B-0BCF-4087-91A8-4493DD59E7D9}" srcId="{0BC5999B-B6DD-47A0-A0EA-FCFF4BE3037E}" destId="{6BECD706-D2C6-4446-9EA6-1E4843243E78}" srcOrd="3" destOrd="0" parTransId="{1F33C10B-AC70-480D-B03A-11669464790B}" sibTransId="{0873447F-5409-4052-AA11-925E1B6E0368}"/>
    <dgm:cxn modelId="{ABB50A31-5244-4B17-AF46-2F42AAE285AD}" srcId="{0BC5999B-B6DD-47A0-A0EA-FCFF4BE3037E}" destId="{2B907A77-5743-4485-9521-486062911683}" srcOrd="0" destOrd="0" parTransId="{EB8AE05C-615D-42E7-AAC6-4AA471FB3BE0}" sibTransId="{93357C84-3B1F-4E68-B1F9-2EF9511A5418}"/>
    <dgm:cxn modelId="{003DB632-35CA-476C-AA5D-AF52402FC3FE}" type="presOf" srcId="{5DA51978-A5C9-4B3E-A05C-5D2ABAB397F7}" destId="{42AA8F4C-6AD6-4CBD-B66A-9A6B52673E97}" srcOrd="0" destOrd="0" presId="urn:microsoft.com/office/officeart/2005/8/layout/default"/>
    <dgm:cxn modelId="{B46EA733-35AA-4A7D-B4D0-8DBFC10F9642}" type="presOf" srcId="{22C8222F-6C62-43AB-99CA-0BADCD1A8DB8}" destId="{8F632125-1F5E-413D-856A-093B0486B32B}" srcOrd="0" destOrd="0" presId="urn:microsoft.com/office/officeart/2005/8/layout/default"/>
    <dgm:cxn modelId="{5D5EA838-A896-4E66-9328-B7E1B7206D68}" type="presOf" srcId="{94AEF684-AD48-482F-855C-5F9D648DBCCB}" destId="{F0425C54-9407-429D-BBDF-C8853746BCC9}" srcOrd="0" destOrd="0" presId="urn:microsoft.com/office/officeart/2005/8/layout/default"/>
    <dgm:cxn modelId="{0CDD2F61-B3D4-4D71-8DA8-924C6F5BFAC4}" type="presOf" srcId="{4DFCE9D6-A2C4-47AD-97C1-BF1049B358D5}" destId="{18DAD495-ED57-491A-920F-3AA24C38C692}" srcOrd="0" destOrd="0" presId="urn:microsoft.com/office/officeart/2005/8/layout/default"/>
    <dgm:cxn modelId="{DDAE4F66-7EC5-46DB-9940-226224BFA665}" srcId="{0BC5999B-B6DD-47A0-A0EA-FCFF4BE3037E}" destId="{E51B9F29-5CD2-4723-9978-8AE1F1B93576}" srcOrd="9" destOrd="0" parTransId="{8E48D41E-F9CF-41BE-A4B8-EA9D50435BD1}" sibTransId="{EE1E5D45-7B3D-4197-997F-7D1B007C5D1F}"/>
    <dgm:cxn modelId="{79FAFC66-C4FB-4033-ACB7-6B7BA3BB6D27}" type="presOf" srcId="{0BC5999B-B6DD-47A0-A0EA-FCFF4BE3037E}" destId="{BB9FCBE2-B01E-438A-A1C5-7375141F6ED1}" srcOrd="0" destOrd="0" presId="urn:microsoft.com/office/officeart/2005/8/layout/default"/>
    <dgm:cxn modelId="{C8A8374E-C7DA-42E4-8994-6EADFEF75E36}" type="presOf" srcId="{2B907A77-5743-4485-9521-486062911683}" destId="{5C955B7B-6586-4208-A049-BAA3B014168B}" srcOrd="0" destOrd="0" presId="urn:microsoft.com/office/officeart/2005/8/layout/default"/>
    <dgm:cxn modelId="{FA212A77-24BB-46EE-9ED2-F3BD89485D48}" srcId="{0BC5999B-B6DD-47A0-A0EA-FCFF4BE3037E}" destId="{4DFCE9D6-A2C4-47AD-97C1-BF1049B358D5}" srcOrd="6" destOrd="0" parTransId="{A701126E-12E2-4C1B-A896-6CB42F65DECE}" sibTransId="{996CBE85-2FBF-409C-9E00-9B54C5907E04}"/>
    <dgm:cxn modelId="{19EDAE57-8EDB-4954-901F-96A68DDF1FD1}" type="presOf" srcId="{039AD955-00C1-4E72-BE53-68B483DA264A}" destId="{DEDE10AE-2A35-4195-A13E-42D8F960A4DF}" srcOrd="0" destOrd="0" presId="urn:microsoft.com/office/officeart/2005/8/layout/default"/>
    <dgm:cxn modelId="{EB5E0A79-FFE9-4F14-A026-A0FC9D58699D}" type="presOf" srcId="{6BECD706-D2C6-4446-9EA6-1E4843243E78}" destId="{8B64A7B8-8AA1-445E-A2D2-CD5FC78F624C}" srcOrd="0" destOrd="0" presId="urn:microsoft.com/office/officeart/2005/8/layout/default"/>
    <dgm:cxn modelId="{D57E1292-596B-44AB-8208-42A38064603C}" type="presOf" srcId="{F5F2A0F6-035F-4457-ACF9-02D4B79076A6}" destId="{E0591FB4-ED3E-4BED-B802-0F471D228816}" srcOrd="0" destOrd="0" presId="urn:microsoft.com/office/officeart/2005/8/layout/default"/>
    <dgm:cxn modelId="{BFFF4DA8-A121-4B8F-B1AB-0D434CE657F0}" type="presOf" srcId="{5F5EF47B-AB7C-4A0D-AF76-57C530D57FA4}" destId="{48786DCC-E494-4E9E-89DC-CC9B488B322E}" srcOrd="0" destOrd="0" presId="urn:microsoft.com/office/officeart/2005/8/layout/default"/>
    <dgm:cxn modelId="{F4E385A8-9341-463A-AE58-5C0B889235BB}" type="presOf" srcId="{73A0A9C0-6620-40A4-9039-251CAFBB60A7}" destId="{56946991-C051-4AA5-82C2-219561651D76}" srcOrd="0" destOrd="0" presId="urn:microsoft.com/office/officeart/2005/8/layout/default"/>
    <dgm:cxn modelId="{3AA65DCA-6AF2-460F-BE0B-8B3A12D8E792}" srcId="{0BC5999B-B6DD-47A0-A0EA-FCFF4BE3037E}" destId="{5F5EF47B-AB7C-4A0D-AF76-57C530D57FA4}" srcOrd="5" destOrd="0" parTransId="{54CB4EE8-E998-4493-ABE5-16A4289F2945}" sibTransId="{53F4F342-B854-4821-B4E0-D7AA5BBCB55D}"/>
    <dgm:cxn modelId="{D869D3CA-E8C0-469E-AEE0-0AB9A0636BC9}" srcId="{0BC5999B-B6DD-47A0-A0EA-FCFF4BE3037E}" destId="{22C8222F-6C62-43AB-99CA-0BADCD1A8DB8}" srcOrd="4" destOrd="0" parTransId="{0A5FC754-170D-4EC1-9BED-45314BC41B27}" sibTransId="{F468CAC0-720F-414D-96ED-3BD3C531D210}"/>
    <dgm:cxn modelId="{370FD1D0-BA9F-4FB3-9C25-6A36D2654DC1}" type="presOf" srcId="{E51B9F29-5CD2-4723-9978-8AE1F1B93576}" destId="{1C4BE04B-FF3A-4191-AF66-D6BFD842BD25}" srcOrd="0" destOrd="0" presId="urn:microsoft.com/office/officeart/2005/8/layout/default"/>
    <dgm:cxn modelId="{272B5DDA-216B-4E2D-8996-B5E15FE82698}" srcId="{0BC5999B-B6DD-47A0-A0EA-FCFF4BE3037E}" destId="{F5F2A0F6-035F-4457-ACF9-02D4B79076A6}" srcOrd="2" destOrd="0" parTransId="{8E5E48A0-DA8A-489A-8338-B2A8032A3F11}" sibTransId="{8F8DCF24-A022-4E4F-87E4-D1475E5658F8}"/>
    <dgm:cxn modelId="{1F9A68DA-DC45-43EA-8A71-BF53E3D89B80}" srcId="{0BC5999B-B6DD-47A0-A0EA-FCFF4BE3037E}" destId="{039AD955-00C1-4E72-BE53-68B483DA264A}" srcOrd="10" destOrd="0" parTransId="{ECA38A02-DBAD-4CC7-9D36-0778593E44C2}" sibTransId="{2DC1E8CC-83B6-497B-8951-50AA7BA06717}"/>
    <dgm:cxn modelId="{0D973CE8-76C8-4535-84CF-7854B7D257A9}" srcId="{0BC5999B-B6DD-47A0-A0EA-FCFF4BE3037E}" destId="{94AEF684-AD48-482F-855C-5F9D648DBCCB}" srcOrd="1" destOrd="0" parTransId="{92F7D1AA-B679-4277-8BBA-DFE8FDBFC0A2}" sibTransId="{9A3AF8A0-E258-4A9D-8A08-8BE90DCF01F9}"/>
    <dgm:cxn modelId="{BE6EA961-AFFF-4125-88CD-ADF5E8727E47}" type="presParOf" srcId="{BB9FCBE2-B01E-438A-A1C5-7375141F6ED1}" destId="{5C955B7B-6586-4208-A049-BAA3B014168B}" srcOrd="0" destOrd="0" presId="urn:microsoft.com/office/officeart/2005/8/layout/default"/>
    <dgm:cxn modelId="{85580987-62BD-486F-8B78-EFC8F747A5FC}" type="presParOf" srcId="{BB9FCBE2-B01E-438A-A1C5-7375141F6ED1}" destId="{12B3755E-08CF-44D6-B558-A9CCBB4415A4}" srcOrd="1" destOrd="0" presId="urn:microsoft.com/office/officeart/2005/8/layout/default"/>
    <dgm:cxn modelId="{C3407868-1ECC-48AF-A9DF-EC9548857623}" type="presParOf" srcId="{BB9FCBE2-B01E-438A-A1C5-7375141F6ED1}" destId="{F0425C54-9407-429D-BBDF-C8853746BCC9}" srcOrd="2" destOrd="0" presId="urn:microsoft.com/office/officeart/2005/8/layout/default"/>
    <dgm:cxn modelId="{A7A55638-563F-44A6-8F21-0161DF273D6B}" type="presParOf" srcId="{BB9FCBE2-B01E-438A-A1C5-7375141F6ED1}" destId="{C6DDEEFA-952C-42C6-9807-A3602023BCCC}" srcOrd="3" destOrd="0" presId="urn:microsoft.com/office/officeart/2005/8/layout/default"/>
    <dgm:cxn modelId="{8A9F9C55-C89B-48B8-A86A-1B21FEC4A8F2}" type="presParOf" srcId="{BB9FCBE2-B01E-438A-A1C5-7375141F6ED1}" destId="{E0591FB4-ED3E-4BED-B802-0F471D228816}" srcOrd="4" destOrd="0" presId="urn:microsoft.com/office/officeart/2005/8/layout/default"/>
    <dgm:cxn modelId="{0A88E83F-B91F-41CC-ABCB-787B4BE96A2D}" type="presParOf" srcId="{BB9FCBE2-B01E-438A-A1C5-7375141F6ED1}" destId="{9E02482E-339F-45B4-A583-DB0C07D858CD}" srcOrd="5" destOrd="0" presId="urn:microsoft.com/office/officeart/2005/8/layout/default"/>
    <dgm:cxn modelId="{DC7E1F32-A80A-4343-A340-EA5374109CBF}" type="presParOf" srcId="{BB9FCBE2-B01E-438A-A1C5-7375141F6ED1}" destId="{8B64A7B8-8AA1-445E-A2D2-CD5FC78F624C}" srcOrd="6" destOrd="0" presId="urn:microsoft.com/office/officeart/2005/8/layout/default"/>
    <dgm:cxn modelId="{EC863518-48DA-49C4-B1C0-100C914989FD}" type="presParOf" srcId="{BB9FCBE2-B01E-438A-A1C5-7375141F6ED1}" destId="{64D385E9-2CAA-4DD8-9825-70ADCB730BB5}" srcOrd="7" destOrd="0" presId="urn:microsoft.com/office/officeart/2005/8/layout/default"/>
    <dgm:cxn modelId="{198D6EA6-6BDF-4841-9BA3-D7401185E4D4}" type="presParOf" srcId="{BB9FCBE2-B01E-438A-A1C5-7375141F6ED1}" destId="{8F632125-1F5E-413D-856A-093B0486B32B}" srcOrd="8" destOrd="0" presId="urn:microsoft.com/office/officeart/2005/8/layout/default"/>
    <dgm:cxn modelId="{5FE58644-47B8-4AE1-B282-7EACB55B884A}" type="presParOf" srcId="{BB9FCBE2-B01E-438A-A1C5-7375141F6ED1}" destId="{CF343BAC-FB0D-49BB-A871-AD524C354F86}" srcOrd="9" destOrd="0" presId="urn:microsoft.com/office/officeart/2005/8/layout/default"/>
    <dgm:cxn modelId="{931E2FB5-76FF-421D-BC8F-1EC024811428}" type="presParOf" srcId="{BB9FCBE2-B01E-438A-A1C5-7375141F6ED1}" destId="{48786DCC-E494-4E9E-89DC-CC9B488B322E}" srcOrd="10" destOrd="0" presId="urn:microsoft.com/office/officeart/2005/8/layout/default"/>
    <dgm:cxn modelId="{FC8D2C68-EFBC-48D5-A038-06E65ED1D751}" type="presParOf" srcId="{BB9FCBE2-B01E-438A-A1C5-7375141F6ED1}" destId="{522E1CBB-BAC8-44EA-BDD7-8D490A8F0A5B}" srcOrd="11" destOrd="0" presId="urn:microsoft.com/office/officeart/2005/8/layout/default"/>
    <dgm:cxn modelId="{E196E708-A77D-4756-BF5E-82A3C2ED4C46}" type="presParOf" srcId="{BB9FCBE2-B01E-438A-A1C5-7375141F6ED1}" destId="{18DAD495-ED57-491A-920F-3AA24C38C692}" srcOrd="12" destOrd="0" presId="urn:microsoft.com/office/officeart/2005/8/layout/default"/>
    <dgm:cxn modelId="{4FD948B2-0894-4677-81E3-BB6BF0B6921D}" type="presParOf" srcId="{BB9FCBE2-B01E-438A-A1C5-7375141F6ED1}" destId="{C56E7F88-2A13-49B0-B21C-D4502F1DB616}" srcOrd="13" destOrd="0" presId="urn:microsoft.com/office/officeart/2005/8/layout/default"/>
    <dgm:cxn modelId="{634B8A27-7F99-417A-8C5E-F6C2C4F27263}" type="presParOf" srcId="{BB9FCBE2-B01E-438A-A1C5-7375141F6ED1}" destId="{42AA8F4C-6AD6-4CBD-B66A-9A6B52673E97}" srcOrd="14" destOrd="0" presId="urn:microsoft.com/office/officeart/2005/8/layout/default"/>
    <dgm:cxn modelId="{5364722B-39BA-456C-A9EF-B4DA51CBA22D}" type="presParOf" srcId="{BB9FCBE2-B01E-438A-A1C5-7375141F6ED1}" destId="{76F4CAEB-11CC-4FD8-8BDD-EEF6AB125545}" srcOrd="15" destOrd="0" presId="urn:microsoft.com/office/officeart/2005/8/layout/default"/>
    <dgm:cxn modelId="{A7F70F0D-F0B5-4B4B-8D09-B3C4721C3079}" type="presParOf" srcId="{BB9FCBE2-B01E-438A-A1C5-7375141F6ED1}" destId="{56946991-C051-4AA5-82C2-219561651D76}" srcOrd="16" destOrd="0" presId="urn:microsoft.com/office/officeart/2005/8/layout/default"/>
    <dgm:cxn modelId="{55FB1873-8E3F-4D89-989C-A464F5EC13D6}" type="presParOf" srcId="{BB9FCBE2-B01E-438A-A1C5-7375141F6ED1}" destId="{A3ECF0CD-36B2-4940-92F1-223E7B4CFC5C}" srcOrd="17" destOrd="0" presId="urn:microsoft.com/office/officeart/2005/8/layout/default"/>
    <dgm:cxn modelId="{BA9ED60E-C57E-441B-9B63-888DC88E1CDB}" type="presParOf" srcId="{BB9FCBE2-B01E-438A-A1C5-7375141F6ED1}" destId="{1C4BE04B-FF3A-4191-AF66-D6BFD842BD25}" srcOrd="18" destOrd="0" presId="urn:microsoft.com/office/officeart/2005/8/layout/default"/>
    <dgm:cxn modelId="{FEAB98B8-856D-4EBF-9B72-C6DE5AB57D70}" type="presParOf" srcId="{BB9FCBE2-B01E-438A-A1C5-7375141F6ED1}" destId="{5EA00131-F161-4D5A-BF5F-E0774029E90A}" srcOrd="19" destOrd="0" presId="urn:microsoft.com/office/officeart/2005/8/layout/default"/>
    <dgm:cxn modelId="{6654E8C3-5A9F-427A-A70B-CF425FADFF2C}" type="presParOf" srcId="{BB9FCBE2-B01E-438A-A1C5-7375141F6ED1}" destId="{DEDE10AE-2A35-4195-A13E-42D8F960A4DF}" srcOrd="2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AFFA41-F27F-453F-B1AA-EFE40C71AF5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AA6FEB4-07B4-4A3F-969B-794F06F1E21C}">
      <dgm:prSet/>
      <dgm:spPr/>
      <dgm:t>
        <a:bodyPr/>
        <a:lstStyle/>
        <a:p>
          <a:pPr>
            <a:lnSpc>
              <a:spcPct val="100000"/>
            </a:lnSpc>
          </a:pPr>
          <a:r>
            <a:rPr lang="en-GB" dirty="0">
              <a:latin typeface="Arial" panose="020B0604020202020204" pitchFamily="34" charset="0"/>
              <a:cs typeface="Arial" panose="020B0604020202020204" pitchFamily="34" charset="0"/>
            </a:rPr>
            <a:t>The role of an ICB is to allocate their NHS budget and commission services for the population, taking over the functions previously held by clinical commissioning groups (CCG's) and some of the direct commissioning functions of NHS England.  </a:t>
          </a:r>
          <a:endParaRPr lang="en-US" dirty="0">
            <a:latin typeface="Arial" panose="020B0604020202020204" pitchFamily="34" charset="0"/>
            <a:cs typeface="Arial" panose="020B0604020202020204" pitchFamily="34" charset="0"/>
          </a:endParaRPr>
        </a:p>
      </dgm:t>
    </dgm:pt>
    <dgm:pt modelId="{97C706EF-FBDE-4A7E-8005-18D5F8EB932D}" type="parTrans" cxnId="{B068C750-A84E-4ACA-B59B-7D54679FB36A}">
      <dgm:prSet/>
      <dgm:spPr/>
      <dgm:t>
        <a:bodyPr/>
        <a:lstStyle/>
        <a:p>
          <a:endParaRPr lang="en-US"/>
        </a:p>
      </dgm:t>
    </dgm:pt>
    <dgm:pt modelId="{59D368B3-41AE-49B0-BF2C-45FA098E01B7}" type="sibTrans" cxnId="{B068C750-A84E-4ACA-B59B-7D54679FB36A}">
      <dgm:prSet/>
      <dgm:spPr/>
      <dgm:t>
        <a:bodyPr/>
        <a:lstStyle/>
        <a:p>
          <a:endParaRPr lang="en-US"/>
        </a:p>
      </dgm:t>
    </dgm:pt>
    <dgm:pt modelId="{7BD02905-53D1-4E59-9A4D-08A4479A8191}">
      <dgm:prSet/>
      <dgm:spPr/>
      <dgm:t>
        <a:bodyPr/>
        <a:lstStyle/>
        <a:p>
          <a:pPr>
            <a:lnSpc>
              <a:spcPct val="100000"/>
            </a:lnSpc>
          </a:pPr>
          <a:r>
            <a:rPr lang="en-GB" dirty="0">
              <a:latin typeface="Arial" panose="020B0604020202020204" pitchFamily="34" charset="0"/>
              <a:cs typeface="Arial" panose="020B0604020202020204" pitchFamily="34" charset="0"/>
            </a:rPr>
            <a:t>The majority of NHS England's budget is allocated to ICB's which commission their services for their populations.  </a:t>
          </a:r>
          <a:endParaRPr lang="en-US" dirty="0">
            <a:latin typeface="Arial" panose="020B0604020202020204" pitchFamily="34" charset="0"/>
            <a:cs typeface="Arial" panose="020B0604020202020204" pitchFamily="34" charset="0"/>
          </a:endParaRPr>
        </a:p>
      </dgm:t>
    </dgm:pt>
    <dgm:pt modelId="{C12C9F9D-C747-491E-AD1F-64A25F1CA43F}" type="parTrans" cxnId="{A3D775CE-6599-4646-A52E-5FA5EB1A2EE2}">
      <dgm:prSet/>
      <dgm:spPr/>
      <dgm:t>
        <a:bodyPr/>
        <a:lstStyle/>
        <a:p>
          <a:endParaRPr lang="en-US"/>
        </a:p>
      </dgm:t>
    </dgm:pt>
    <dgm:pt modelId="{B307189A-AD41-49AF-AA00-45C9CF53578F}" type="sibTrans" cxnId="{A3D775CE-6599-4646-A52E-5FA5EB1A2EE2}">
      <dgm:prSet/>
      <dgm:spPr/>
      <dgm:t>
        <a:bodyPr/>
        <a:lstStyle/>
        <a:p>
          <a:endParaRPr lang="en-US"/>
        </a:p>
      </dgm:t>
    </dgm:pt>
    <dgm:pt modelId="{8ED9E669-E46C-420F-8B0E-A185087AE144}">
      <dgm:prSet/>
      <dgm:spPr/>
      <dgm:t>
        <a:bodyPr/>
        <a:lstStyle/>
        <a:p>
          <a:pPr>
            <a:lnSpc>
              <a:spcPct val="100000"/>
            </a:lnSpc>
          </a:pPr>
          <a:r>
            <a:rPr lang="en-GB" dirty="0">
              <a:latin typeface="Arial" panose="020B0604020202020204" pitchFamily="34" charset="0"/>
              <a:cs typeface="Arial" panose="020B0604020202020204" pitchFamily="34" charset="0"/>
            </a:rPr>
            <a:t>The ICB must have regards to its partner ICP's integrated care strategy in carrying out its work.  </a:t>
          </a:r>
          <a:endParaRPr lang="en-US" dirty="0">
            <a:latin typeface="Arial" panose="020B0604020202020204" pitchFamily="34" charset="0"/>
            <a:cs typeface="Arial" panose="020B0604020202020204" pitchFamily="34" charset="0"/>
          </a:endParaRPr>
        </a:p>
      </dgm:t>
    </dgm:pt>
    <dgm:pt modelId="{4D65DF08-A572-4720-ADD2-25A5AE0A5FB2}" type="parTrans" cxnId="{8585F613-A595-43C7-9500-F169176B8946}">
      <dgm:prSet/>
      <dgm:spPr/>
      <dgm:t>
        <a:bodyPr/>
        <a:lstStyle/>
        <a:p>
          <a:endParaRPr lang="en-US"/>
        </a:p>
      </dgm:t>
    </dgm:pt>
    <dgm:pt modelId="{6478BFC1-032F-4E08-BED5-C6FB0B488181}" type="sibTrans" cxnId="{8585F613-A595-43C7-9500-F169176B8946}">
      <dgm:prSet/>
      <dgm:spPr/>
      <dgm:t>
        <a:bodyPr/>
        <a:lstStyle/>
        <a:p>
          <a:endParaRPr lang="en-US"/>
        </a:p>
      </dgm:t>
    </dgm:pt>
    <dgm:pt modelId="{580CB01D-D22B-4B5C-ACBB-2EAD06B5F066}">
      <dgm:prSet/>
      <dgm:spPr/>
      <dgm:t>
        <a:bodyPr/>
        <a:lstStyle/>
        <a:p>
          <a:pPr>
            <a:lnSpc>
              <a:spcPct val="100000"/>
            </a:lnSpc>
          </a:pPr>
          <a:r>
            <a:rPr lang="en-GB" dirty="0">
              <a:latin typeface="Arial" panose="020B0604020202020204" pitchFamily="34" charset="0"/>
              <a:cs typeface="Arial" panose="020B0604020202020204" pitchFamily="34" charset="0"/>
            </a:rPr>
            <a:t>The ICB is directly accountable to NHS England for NHS spend and performance within the system. </a:t>
          </a:r>
          <a:endParaRPr lang="en-US" dirty="0">
            <a:latin typeface="Arial" panose="020B0604020202020204" pitchFamily="34" charset="0"/>
            <a:cs typeface="Arial" panose="020B0604020202020204" pitchFamily="34" charset="0"/>
          </a:endParaRPr>
        </a:p>
      </dgm:t>
    </dgm:pt>
    <dgm:pt modelId="{7FCA49B8-21B4-4BB5-80C2-927938F1B3DB}" type="parTrans" cxnId="{10136D02-38C1-4B3C-AE6C-9A3194118F34}">
      <dgm:prSet/>
      <dgm:spPr/>
      <dgm:t>
        <a:bodyPr/>
        <a:lstStyle/>
        <a:p>
          <a:endParaRPr lang="en-US"/>
        </a:p>
      </dgm:t>
    </dgm:pt>
    <dgm:pt modelId="{CA4E17E3-C2C6-4B59-B2D3-C54CE408616D}" type="sibTrans" cxnId="{10136D02-38C1-4B3C-AE6C-9A3194118F34}">
      <dgm:prSet/>
      <dgm:spPr/>
      <dgm:t>
        <a:bodyPr/>
        <a:lstStyle/>
        <a:p>
          <a:endParaRPr lang="en-US"/>
        </a:p>
      </dgm:t>
    </dgm:pt>
    <dgm:pt modelId="{C0A3328A-94B9-41AB-930B-D70818B9AFC5}">
      <dgm:prSet/>
      <dgm:spPr/>
      <dgm:t>
        <a:bodyPr/>
        <a:lstStyle/>
        <a:p>
          <a:pPr>
            <a:lnSpc>
              <a:spcPct val="100000"/>
            </a:lnSpc>
          </a:pPr>
          <a:r>
            <a:rPr lang="en-GB" dirty="0">
              <a:latin typeface="Arial" panose="020B0604020202020204" pitchFamily="34" charset="0"/>
              <a:cs typeface="Arial" panose="020B0604020202020204" pitchFamily="34" charset="0"/>
            </a:rPr>
            <a:t>ICB's may choose to exercise their functions through delegating them to place-based communities, but the ICB remains formally accountable. </a:t>
          </a:r>
          <a:endParaRPr lang="en-US" dirty="0">
            <a:latin typeface="Arial" panose="020B0604020202020204" pitchFamily="34" charset="0"/>
            <a:cs typeface="Arial" panose="020B0604020202020204" pitchFamily="34" charset="0"/>
          </a:endParaRPr>
        </a:p>
      </dgm:t>
    </dgm:pt>
    <dgm:pt modelId="{BE7CF354-0828-4865-846A-E1C7E77248EE}" type="parTrans" cxnId="{C3603642-2E7D-4C48-A3A3-74215AE24612}">
      <dgm:prSet/>
      <dgm:spPr/>
      <dgm:t>
        <a:bodyPr/>
        <a:lstStyle/>
        <a:p>
          <a:endParaRPr lang="en-US"/>
        </a:p>
      </dgm:t>
    </dgm:pt>
    <dgm:pt modelId="{D951293B-BAB7-46BE-9B71-11056D2F3818}" type="sibTrans" cxnId="{C3603642-2E7D-4C48-A3A3-74215AE24612}">
      <dgm:prSet/>
      <dgm:spPr/>
      <dgm:t>
        <a:bodyPr/>
        <a:lstStyle/>
        <a:p>
          <a:endParaRPr lang="en-US"/>
        </a:p>
      </dgm:t>
    </dgm:pt>
    <dgm:pt modelId="{BEC94C72-00B5-4CE0-BA86-BAE4BBAB665D}" type="pres">
      <dgm:prSet presAssocID="{9DAFFA41-F27F-453F-B1AA-EFE40C71AF50}" presName="root" presStyleCnt="0">
        <dgm:presLayoutVars>
          <dgm:dir/>
          <dgm:resizeHandles val="exact"/>
        </dgm:presLayoutVars>
      </dgm:prSet>
      <dgm:spPr/>
    </dgm:pt>
    <dgm:pt modelId="{73AE067F-D20C-4F0D-95C6-30EBEBE03E98}" type="pres">
      <dgm:prSet presAssocID="{3AA6FEB4-07B4-4A3F-969B-794F06F1E21C}" presName="compNode" presStyleCnt="0"/>
      <dgm:spPr/>
    </dgm:pt>
    <dgm:pt modelId="{197B8482-52B3-462F-BC4A-0819EAC202AC}" type="pres">
      <dgm:prSet presAssocID="{3AA6FEB4-07B4-4A3F-969B-794F06F1E21C}" presName="bgRect" presStyleLbl="bgShp" presStyleIdx="0" presStyleCnt="5"/>
      <dgm:spPr/>
    </dgm:pt>
    <dgm:pt modelId="{7B15CC70-C135-4D04-B18F-1F6E217AA663}" type="pres">
      <dgm:prSet presAssocID="{3AA6FEB4-07B4-4A3F-969B-794F06F1E21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tor"/>
        </a:ext>
      </dgm:extLst>
    </dgm:pt>
    <dgm:pt modelId="{D9DE9950-5529-4358-AF7B-287011346270}" type="pres">
      <dgm:prSet presAssocID="{3AA6FEB4-07B4-4A3F-969B-794F06F1E21C}" presName="spaceRect" presStyleCnt="0"/>
      <dgm:spPr/>
    </dgm:pt>
    <dgm:pt modelId="{EF54A0BD-12EB-48AD-9CB5-4E9261DBBB30}" type="pres">
      <dgm:prSet presAssocID="{3AA6FEB4-07B4-4A3F-969B-794F06F1E21C}" presName="parTx" presStyleLbl="revTx" presStyleIdx="0" presStyleCnt="5">
        <dgm:presLayoutVars>
          <dgm:chMax val="0"/>
          <dgm:chPref val="0"/>
        </dgm:presLayoutVars>
      </dgm:prSet>
      <dgm:spPr/>
    </dgm:pt>
    <dgm:pt modelId="{BC11A3A8-16E0-4546-8D4B-380E326E7458}" type="pres">
      <dgm:prSet presAssocID="{59D368B3-41AE-49B0-BF2C-45FA098E01B7}" presName="sibTrans" presStyleCnt="0"/>
      <dgm:spPr/>
    </dgm:pt>
    <dgm:pt modelId="{E793E672-FD3B-4518-96B4-3A1521D1064C}" type="pres">
      <dgm:prSet presAssocID="{7BD02905-53D1-4E59-9A4D-08A4479A8191}" presName="compNode" presStyleCnt="0"/>
      <dgm:spPr/>
    </dgm:pt>
    <dgm:pt modelId="{1541E512-66F6-4507-8057-82732CA1C748}" type="pres">
      <dgm:prSet presAssocID="{7BD02905-53D1-4E59-9A4D-08A4479A8191}" presName="bgRect" presStyleLbl="bgShp" presStyleIdx="1" presStyleCnt="5"/>
      <dgm:spPr/>
    </dgm:pt>
    <dgm:pt modelId="{F1584B42-1FFB-4DA5-8982-DAE45C23832B}" type="pres">
      <dgm:prSet presAssocID="{7BD02905-53D1-4E59-9A4D-08A4479A819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dical"/>
        </a:ext>
      </dgm:extLst>
    </dgm:pt>
    <dgm:pt modelId="{12947861-519E-4B18-B80C-0D9C1A0D349E}" type="pres">
      <dgm:prSet presAssocID="{7BD02905-53D1-4E59-9A4D-08A4479A8191}" presName="spaceRect" presStyleCnt="0"/>
      <dgm:spPr/>
    </dgm:pt>
    <dgm:pt modelId="{F0CBED48-D178-4950-9BF7-45724C818B89}" type="pres">
      <dgm:prSet presAssocID="{7BD02905-53D1-4E59-9A4D-08A4479A8191}" presName="parTx" presStyleLbl="revTx" presStyleIdx="1" presStyleCnt="5">
        <dgm:presLayoutVars>
          <dgm:chMax val="0"/>
          <dgm:chPref val="0"/>
        </dgm:presLayoutVars>
      </dgm:prSet>
      <dgm:spPr/>
    </dgm:pt>
    <dgm:pt modelId="{FD963B33-54A9-4213-83F1-DD9335DBAF92}" type="pres">
      <dgm:prSet presAssocID="{B307189A-AD41-49AF-AA00-45C9CF53578F}" presName="sibTrans" presStyleCnt="0"/>
      <dgm:spPr/>
    </dgm:pt>
    <dgm:pt modelId="{8A6237EA-AB0A-4FB6-9438-9D5B1E8E2725}" type="pres">
      <dgm:prSet presAssocID="{8ED9E669-E46C-420F-8B0E-A185087AE144}" presName="compNode" presStyleCnt="0"/>
      <dgm:spPr/>
    </dgm:pt>
    <dgm:pt modelId="{90DFFF07-A1AE-481B-AC02-105C6F69B802}" type="pres">
      <dgm:prSet presAssocID="{8ED9E669-E46C-420F-8B0E-A185087AE144}" presName="bgRect" presStyleLbl="bgShp" presStyleIdx="2" presStyleCnt="5"/>
      <dgm:spPr/>
    </dgm:pt>
    <dgm:pt modelId="{AB6537CC-97A0-43DA-9097-1AB6A3F38EFA}" type="pres">
      <dgm:prSet presAssocID="{8ED9E669-E46C-420F-8B0E-A185087AE14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E161F1A9-C97E-4AC4-9797-8F168E95934B}" type="pres">
      <dgm:prSet presAssocID="{8ED9E669-E46C-420F-8B0E-A185087AE144}" presName="spaceRect" presStyleCnt="0"/>
      <dgm:spPr/>
    </dgm:pt>
    <dgm:pt modelId="{B018DD55-9B46-4E85-AA8D-110109E96972}" type="pres">
      <dgm:prSet presAssocID="{8ED9E669-E46C-420F-8B0E-A185087AE144}" presName="parTx" presStyleLbl="revTx" presStyleIdx="2" presStyleCnt="5">
        <dgm:presLayoutVars>
          <dgm:chMax val="0"/>
          <dgm:chPref val="0"/>
        </dgm:presLayoutVars>
      </dgm:prSet>
      <dgm:spPr/>
    </dgm:pt>
    <dgm:pt modelId="{8899F808-693C-48BF-9F7B-A1FCCE4D27D1}" type="pres">
      <dgm:prSet presAssocID="{6478BFC1-032F-4E08-BED5-C6FB0B488181}" presName="sibTrans" presStyleCnt="0"/>
      <dgm:spPr/>
    </dgm:pt>
    <dgm:pt modelId="{263133DD-E87D-413A-A21F-F2B5AA82D4D3}" type="pres">
      <dgm:prSet presAssocID="{580CB01D-D22B-4B5C-ACBB-2EAD06B5F066}" presName="compNode" presStyleCnt="0"/>
      <dgm:spPr/>
    </dgm:pt>
    <dgm:pt modelId="{52CFCB29-BE11-4894-A90D-9EF6D4CE3E0A}" type="pres">
      <dgm:prSet presAssocID="{580CB01D-D22B-4B5C-ACBB-2EAD06B5F066}" presName="bgRect" presStyleLbl="bgShp" presStyleIdx="3" presStyleCnt="5"/>
      <dgm:spPr/>
    </dgm:pt>
    <dgm:pt modelId="{8B292EDA-3159-431A-88A2-590EF837F541}" type="pres">
      <dgm:prSet presAssocID="{580CB01D-D22B-4B5C-ACBB-2EAD06B5F06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ethoscope"/>
        </a:ext>
      </dgm:extLst>
    </dgm:pt>
    <dgm:pt modelId="{93FD79E5-8FBF-4560-B523-4486128DDDAC}" type="pres">
      <dgm:prSet presAssocID="{580CB01D-D22B-4B5C-ACBB-2EAD06B5F066}" presName="spaceRect" presStyleCnt="0"/>
      <dgm:spPr/>
    </dgm:pt>
    <dgm:pt modelId="{90FB3F19-4778-44F4-9B7D-3AB4D68F42CD}" type="pres">
      <dgm:prSet presAssocID="{580CB01D-D22B-4B5C-ACBB-2EAD06B5F066}" presName="parTx" presStyleLbl="revTx" presStyleIdx="3" presStyleCnt="5">
        <dgm:presLayoutVars>
          <dgm:chMax val="0"/>
          <dgm:chPref val="0"/>
        </dgm:presLayoutVars>
      </dgm:prSet>
      <dgm:spPr/>
    </dgm:pt>
    <dgm:pt modelId="{974C1BC1-1E60-4419-A37E-8A8FE1183337}" type="pres">
      <dgm:prSet presAssocID="{CA4E17E3-C2C6-4B59-B2D3-C54CE408616D}" presName="sibTrans" presStyleCnt="0"/>
      <dgm:spPr/>
    </dgm:pt>
    <dgm:pt modelId="{143F63B5-D17B-4F62-BF44-0863C8F72CD3}" type="pres">
      <dgm:prSet presAssocID="{C0A3328A-94B9-41AB-930B-D70818B9AFC5}" presName="compNode" presStyleCnt="0"/>
      <dgm:spPr/>
    </dgm:pt>
    <dgm:pt modelId="{530FB28B-5EFA-4701-A8A6-651A4623F96C}" type="pres">
      <dgm:prSet presAssocID="{C0A3328A-94B9-41AB-930B-D70818B9AFC5}" presName="bgRect" presStyleLbl="bgShp" presStyleIdx="4" presStyleCnt="5"/>
      <dgm:spPr/>
    </dgm:pt>
    <dgm:pt modelId="{EED356E7-AA1E-4FCE-9657-85108C64A8EC}" type="pres">
      <dgm:prSet presAssocID="{C0A3328A-94B9-41AB-930B-D70818B9AFC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ecision chart"/>
        </a:ext>
      </dgm:extLst>
    </dgm:pt>
    <dgm:pt modelId="{EEC7C93A-BC58-4EF5-A942-23CB14315A71}" type="pres">
      <dgm:prSet presAssocID="{C0A3328A-94B9-41AB-930B-D70818B9AFC5}" presName="spaceRect" presStyleCnt="0"/>
      <dgm:spPr/>
    </dgm:pt>
    <dgm:pt modelId="{B62449CD-E0B6-45B0-BEB4-2DC4C627FF08}" type="pres">
      <dgm:prSet presAssocID="{C0A3328A-94B9-41AB-930B-D70818B9AFC5}" presName="parTx" presStyleLbl="revTx" presStyleIdx="4" presStyleCnt="5">
        <dgm:presLayoutVars>
          <dgm:chMax val="0"/>
          <dgm:chPref val="0"/>
        </dgm:presLayoutVars>
      </dgm:prSet>
      <dgm:spPr/>
    </dgm:pt>
  </dgm:ptLst>
  <dgm:cxnLst>
    <dgm:cxn modelId="{10136D02-38C1-4B3C-AE6C-9A3194118F34}" srcId="{9DAFFA41-F27F-453F-B1AA-EFE40C71AF50}" destId="{580CB01D-D22B-4B5C-ACBB-2EAD06B5F066}" srcOrd="3" destOrd="0" parTransId="{7FCA49B8-21B4-4BB5-80C2-927938F1B3DB}" sibTransId="{CA4E17E3-C2C6-4B59-B2D3-C54CE408616D}"/>
    <dgm:cxn modelId="{8585F613-A595-43C7-9500-F169176B8946}" srcId="{9DAFFA41-F27F-453F-B1AA-EFE40C71AF50}" destId="{8ED9E669-E46C-420F-8B0E-A185087AE144}" srcOrd="2" destOrd="0" parTransId="{4D65DF08-A572-4720-ADD2-25A5AE0A5FB2}" sibTransId="{6478BFC1-032F-4E08-BED5-C6FB0B488181}"/>
    <dgm:cxn modelId="{B1884014-D0DA-433F-9BD5-2582C873DAED}" type="presOf" srcId="{9DAFFA41-F27F-453F-B1AA-EFE40C71AF50}" destId="{BEC94C72-00B5-4CE0-BA86-BAE4BBAB665D}" srcOrd="0" destOrd="0" presId="urn:microsoft.com/office/officeart/2018/2/layout/IconVerticalSolidList"/>
    <dgm:cxn modelId="{53C9FA17-014E-4EB3-B969-AB8F7B8975AF}" type="presOf" srcId="{580CB01D-D22B-4B5C-ACBB-2EAD06B5F066}" destId="{90FB3F19-4778-44F4-9B7D-3AB4D68F42CD}" srcOrd="0" destOrd="0" presId="urn:microsoft.com/office/officeart/2018/2/layout/IconVerticalSolidList"/>
    <dgm:cxn modelId="{9D712A36-B311-48F2-ABCD-A1F8E97F6845}" type="presOf" srcId="{8ED9E669-E46C-420F-8B0E-A185087AE144}" destId="{B018DD55-9B46-4E85-AA8D-110109E96972}" srcOrd="0" destOrd="0" presId="urn:microsoft.com/office/officeart/2018/2/layout/IconVerticalSolidList"/>
    <dgm:cxn modelId="{C3603642-2E7D-4C48-A3A3-74215AE24612}" srcId="{9DAFFA41-F27F-453F-B1AA-EFE40C71AF50}" destId="{C0A3328A-94B9-41AB-930B-D70818B9AFC5}" srcOrd="4" destOrd="0" parTransId="{BE7CF354-0828-4865-846A-E1C7E77248EE}" sibTransId="{D951293B-BAB7-46BE-9B71-11056D2F3818}"/>
    <dgm:cxn modelId="{319C9A4F-75B1-474D-9053-889A159D3B5F}" type="presOf" srcId="{3AA6FEB4-07B4-4A3F-969B-794F06F1E21C}" destId="{EF54A0BD-12EB-48AD-9CB5-4E9261DBBB30}" srcOrd="0" destOrd="0" presId="urn:microsoft.com/office/officeart/2018/2/layout/IconVerticalSolidList"/>
    <dgm:cxn modelId="{B068C750-A84E-4ACA-B59B-7D54679FB36A}" srcId="{9DAFFA41-F27F-453F-B1AA-EFE40C71AF50}" destId="{3AA6FEB4-07B4-4A3F-969B-794F06F1E21C}" srcOrd="0" destOrd="0" parTransId="{97C706EF-FBDE-4A7E-8005-18D5F8EB932D}" sibTransId="{59D368B3-41AE-49B0-BF2C-45FA098E01B7}"/>
    <dgm:cxn modelId="{FFFEB487-CFEB-40D0-AFE7-36406F90113C}" type="presOf" srcId="{C0A3328A-94B9-41AB-930B-D70818B9AFC5}" destId="{B62449CD-E0B6-45B0-BEB4-2DC4C627FF08}" srcOrd="0" destOrd="0" presId="urn:microsoft.com/office/officeart/2018/2/layout/IconVerticalSolidList"/>
    <dgm:cxn modelId="{76EE8FB1-5B68-4BCC-9CF7-2ED81DDFC062}" type="presOf" srcId="{7BD02905-53D1-4E59-9A4D-08A4479A8191}" destId="{F0CBED48-D178-4950-9BF7-45724C818B89}" srcOrd="0" destOrd="0" presId="urn:microsoft.com/office/officeart/2018/2/layout/IconVerticalSolidList"/>
    <dgm:cxn modelId="{A3D775CE-6599-4646-A52E-5FA5EB1A2EE2}" srcId="{9DAFFA41-F27F-453F-B1AA-EFE40C71AF50}" destId="{7BD02905-53D1-4E59-9A4D-08A4479A8191}" srcOrd="1" destOrd="0" parTransId="{C12C9F9D-C747-491E-AD1F-64A25F1CA43F}" sibTransId="{B307189A-AD41-49AF-AA00-45C9CF53578F}"/>
    <dgm:cxn modelId="{ACEF3C27-A75B-4511-8BBF-81E3C0E7F284}" type="presParOf" srcId="{BEC94C72-00B5-4CE0-BA86-BAE4BBAB665D}" destId="{73AE067F-D20C-4F0D-95C6-30EBEBE03E98}" srcOrd="0" destOrd="0" presId="urn:microsoft.com/office/officeart/2018/2/layout/IconVerticalSolidList"/>
    <dgm:cxn modelId="{31F566CE-0250-4015-9657-FC88FAF9DD67}" type="presParOf" srcId="{73AE067F-D20C-4F0D-95C6-30EBEBE03E98}" destId="{197B8482-52B3-462F-BC4A-0819EAC202AC}" srcOrd="0" destOrd="0" presId="urn:microsoft.com/office/officeart/2018/2/layout/IconVerticalSolidList"/>
    <dgm:cxn modelId="{E8834241-6468-4A28-9310-82F289835456}" type="presParOf" srcId="{73AE067F-D20C-4F0D-95C6-30EBEBE03E98}" destId="{7B15CC70-C135-4D04-B18F-1F6E217AA663}" srcOrd="1" destOrd="0" presId="urn:microsoft.com/office/officeart/2018/2/layout/IconVerticalSolidList"/>
    <dgm:cxn modelId="{99CAF403-E9CE-442F-98A7-9670D8F04653}" type="presParOf" srcId="{73AE067F-D20C-4F0D-95C6-30EBEBE03E98}" destId="{D9DE9950-5529-4358-AF7B-287011346270}" srcOrd="2" destOrd="0" presId="urn:microsoft.com/office/officeart/2018/2/layout/IconVerticalSolidList"/>
    <dgm:cxn modelId="{089B95E5-FA95-4E89-8218-2C49492C6635}" type="presParOf" srcId="{73AE067F-D20C-4F0D-95C6-30EBEBE03E98}" destId="{EF54A0BD-12EB-48AD-9CB5-4E9261DBBB30}" srcOrd="3" destOrd="0" presId="urn:microsoft.com/office/officeart/2018/2/layout/IconVerticalSolidList"/>
    <dgm:cxn modelId="{F1435031-6671-4A1D-AB32-6068977FB7F6}" type="presParOf" srcId="{BEC94C72-00B5-4CE0-BA86-BAE4BBAB665D}" destId="{BC11A3A8-16E0-4546-8D4B-380E326E7458}" srcOrd="1" destOrd="0" presId="urn:microsoft.com/office/officeart/2018/2/layout/IconVerticalSolidList"/>
    <dgm:cxn modelId="{C830670B-678F-404F-AC66-A2AB97753E4D}" type="presParOf" srcId="{BEC94C72-00B5-4CE0-BA86-BAE4BBAB665D}" destId="{E793E672-FD3B-4518-96B4-3A1521D1064C}" srcOrd="2" destOrd="0" presId="urn:microsoft.com/office/officeart/2018/2/layout/IconVerticalSolidList"/>
    <dgm:cxn modelId="{53F5647A-BF88-4E47-A595-D4F4076EF993}" type="presParOf" srcId="{E793E672-FD3B-4518-96B4-3A1521D1064C}" destId="{1541E512-66F6-4507-8057-82732CA1C748}" srcOrd="0" destOrd="0" presId="urn:microsoft.com/office/officeart/2018/2/layout/IconVerticalSolidList"/>
    <dgm:cxn modelId="{2F211ACF-5AE9-4246-98A3-7A6DBBB26D25}" type="presParOf" srcId="{E793E672-FD3B-4518-96B4-3A1521D1064C}" destId="{F1584B42-1FFB-4DA5-8982-DAE45C23832B}" srcOrd="1" destOrd="0" presId="urn:microsoft.com/office/officeart/2018/2/layout/IconVerticalSolidList"/>
    <dgm:cxn modelId="{5186F48C-6851-4AC5-BC31-914C116F5809}" type="presParOf" srcId="{E793E672-FD3B-4518-96B4-3A1521D1064C}" destId="{12947861-519E-4B18-B80C-0D9C1A0D349E}" srcOrd="2" destOrd="0" presId="urn:microsoft.com/office/officeart/2018/2/layout/IconVerticalSolidList"/>
    <dgm:cxn modelId="{25BB3586-C1E8-447A-8DE2-D334A77ED629}" type="presParOf" srcId="{E793E672-FD3B-4518-96B4-3A1521D1064C}" destId="{F0CBED48-D178-4950-9BF7-45724C818B89}" srcOrd="3" destOrd="0" presId="urn:microsoft.com/office/officeart/2018/2/layout/IconVerticalSolidList"/>
    <dgm:cxn modelId="{696028B1-4ACD-4AD4-9A80-95D3641AA7D2}" type="presParOf" srcId="{BEC94C72-00B5-4CE0-BA86-BAE4BBAB665D}" destId="{FD963B33-54A9-4213-83F1-DD9335DBAF92}" srcOrd="3" destOrd="0" presId="urn:microsoft.com/office/officeart/2018/2/layout/IconVerticalSolidList"/>
    <dgm:cxn modelId="{83D89242-DC46-4FA4-8BE4-C16C7194BCA9}" type="presParOf" srcId="{BEC94C72-00B5-4CE0-BA86-BAE4BBAB665D}" destId="{8A6237EA-AB0A-4FB6-9438-9D5B1E8E2725}" srcOrd="4" destOrd="0" presId="urn:microsoft.com/office/officeart/2018/2/layout/IconVerticalSolidList"/>
    <dgm:cxn modelId="{4EB248DB-CBF8-4421-86AD-2E03169E2C40}" type="presParOf" srcId="{8A6237EA-AB0A-4FB6-9438-9D5B1E8E2725}" destId="{90DFFF07-A1AE-481B-AC02-105C6F69B802}" srcOrd="0" destOrd="0" presId="urn:microsoft.com/office/officeart/2018/2/layout/IconVerticalSolidList"/>
    <dgm:cxn modelId="{3F7C0F4A-9F83-4EF1-886F-E83347B13042}" type="presParOf" srcId="{8A6237EA-AB0A-4FB6-9438-9D5B1E8E2725}" destId="{AB6537CC-97A0-43DA-9097-1AB6A3F38EFA}" srcOrd="1" destOrd="0" presId="urn:microsoft.com/office/officeart/2018/2/layout/IconVerticalSolidList"/>
    <dgm:cxn modelId="{8696BC55-F3AF-4181-980D-DDE5297F7718}" type="presParOf" srcId="{8A6237EA-AB0A-4FB6-9438-9D5B1E8E2725}" destId="{E161F1A9-C97E-4AC4-9797-8F168E95934B}" srcOrd="2" destOrd="0" presId="urn:microsoft.com/office/officeart/2018/2/layout/IconVerticalSolidList"/>
    <dgm:cxn modelId="{AB8B3AF6-CE55-4CD7-9498-4A9E57B03AD4}" type="presParOf" srcId="{8A6237EA-AB0A-4FB6-9438-9D5B1E8E2725}" destId="{B018DD55-9B46-4E85-AA8D-110109E96972}" srcOrd="3" destOrd="0" presId="urn:microsoft.com/office/officeart/2018/2/layout/IconVerticalSolidList"/>
    <dgm:cxn modelId="{04918C54-EE02-4528-BA5A-4AF57386A1FF}" type="presParOf" srcId="{BEC94C72-00B5-4CE0-BA86-BAE4BBAB665D}" destId="{8899F808-693C-48BF-9F7B-A1FCCE4D27D1}" srcOrd="5" destOrd="0" presId="urn:microsoft.com/office/officeart/2018/2/layout/IconVerticalSolidList"/>
    <dgm:cxn modelId="{125B71F7-C9E8-45D1-A54A-4701E40186DC}" type="presParOf" srcId="{BEC94C72-00B5-4CE0-BA86-BAE4BBAB665D}" destId="{263133DD-E87D-413A-A21F-F2B5AA82D4D3}" srcOrd="6" destOrd="0" presId="urn:microsoft.com/office/officeart/2018/2/layout/IconVerticalSolidList"/>
    <dgm:cxn modelId="{21DBE80B-DCF3-47DD-B53F-3FD1FF947B01}" type="presParOf" srcId="{263133DD-E87D-413A-A21F-F2B5AA82D4D3}" destId="{52CFCB29-BE11-4894-A90D-9EF6D4CE3E0A}" srcOrd="0" destOrd="0" presId="urn:microsoft.com/office/officeart/2018/2/layout/IconVerticalSolidList"/>
    <dgm:cxn modelId="{A92FC0C3-E517-456B-A392-EFB1AF209936}" type="presParOf" srcId="{263133DD-E87D-413A-A21F-F2B5AA82D4D3}" destId="{8B292EDA-3159-431A-88A2-590EF837F541}" srcOrd="1" destOrd="0" presId="urn:microsoft.com/office/officeart/2018/2/layout/IconVerticalSolidList"/>
    <dgm:cxn modelId="{04E067BC-B3AB-4BE1-986F-4FBC3CCC7619}" type="presParOf" srcId="{263133DD-E87D-413A-A21F-F2B5AA82D4D3}" destId="{93FD79E5-8FBF-4560-B523-4486128DDDAC}" srcOrd="2" destOrd="0" presId="urn:microsoft.com/office/officeart/2018/2/layout/IconVerticalSolidList"/>
    <dgm:cxn modelId="{DF9684AA-7C66-40AA-9BDD-EC5FDF1299C0}" type="presParOf" srcId="{263133DD-E87D-413A-A21F-F2B5AA82D4D3}" destId="{90FB3F19-4778-44F4-9B7D-3AB4D68F42CD}" srcOrd="3" destOrd="0" presId="urn:microsoft.com/office/officeart/2018/2/layout/IconVerticalSolidList"/>
    <dgm:cxn modelId="{5A42D8AB-34F6-4A48-BAED-A1C9880A677A}" type="presParOf" srcId="{BEC94C72-00B5-4CE0-BA86-BAE4BBAB665D}" destId="{974C1BC1-1E60-4419-A37E-8A8FE1183337}" srcOrd="7" destOrd="0" presId="urn:microsoft.com/office/officeart/2018/2/layout/IconVerticalSolidList"/>
    <dgm:cxn modelId="{A9AFF27C-85BF-4483-87B3-2FDF9BB14DCB}" type="presParOf" srcId="{BEC94C72-00B5-4CE0-BA86-BAE4BBAB665D}" destId="{143F63B5-D17B-4F62-BF44-0863C8F72CD3}" srcOrd="8" destOrd="0" presId="urn:microsoft.com/office/officeart/2018/2/layout/IconVerticalSolidList"/>
    <dgm:cxn modelId="{FF54684D-61D9-4BB8-8CFB-1AA240A0492E}" type="presParOf" srcId="{143F63B5-D17B-4F62-BF44-0863C8F72CD3}" destId="{530FB28B-5EFA-4701-A8A6-651A4623F96C}" srcOrd="0" destOrd="0" presId="urn:microsoft.com/office/officeart/2018/2/layout/IconVerticalSolidList"/>
    <dgm:cxn modelId="{0C346DA2-3887-49A4-BB1C-367E0425DB51}" type="presParOf" srcId="{143F63B5-D17B-4F62-BF44-0863C8F72CD3}" destId="{EED356E7-AA1E-4FCE-9657-85108C64A8EC}" srcOrd="1" destOrd="0" presId="urn:microsoft.com/office/officeart/2018/2/layout/IconVerticalSolidList"/>
    <dgm:cxn modelId="{837C14B4-4A61-421A-BA00-C3EB2DA29DD3}" type="presParOf" srcId="{143F63B5-D17B-4F62-BF44-0863C8F72CD3}" destId="{EEC7C93A-BC58-4EF5-A942-23CB14315A71}" srcOrd="2" destOrd="0" presId="urn:microsoft.com/office/officeart/2018/2/layout/IconVerticalSolidList"/>
    <dgm:cxn modelId="{C2AFD610-81BB-429E-900E-1CC581C90304}" type="presParOf" srcId="{143F63B5-D17B-4F62-BF44-0863C8F72CD3}" destId="{B62449CD-E0B6-45B0-BEB4-2DC4C627FF0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1ADAE4-5949-4805-AE94-1CB383D1EB02}"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GB"/>
        </a:p>
      </dgm:t>
    </dgm:pt>
    <dgm:pt modelId="{AFF21C63-4490-430F-BECE-42122C330ABF}">
      <dgm:prSet/>
      <dgm:spPr/>
      <dgm:t>
        <a:bodyPr/>
        <a:lstStyle/>
        <a:p>
          <a:r>
            <a:rPr lang="en-GB" dirty="0">
              <a:latin typeface="Arial" panose="020B0604020202020204" pitchFamily="34" charset="0"/>
              <a:cs typeface="Arial" panose="020B0604020202020204" pitchFamily="34" charset="0"/>
            </a:rPr>
            <a:t>Keep people as independent as possible for as long as possible</a:t>
          </a:r>
        </a:p>
      </dgm:t>
    </dgm:pt>
    <dgm:pt modelId="{1C343FF4-E4E3-4FC2-9112-5AA47C1A5649}" type="parTrans" cxnId="{143D88C0-B0CA-4569-A296-0545277853AD}">
      <dgm:prSet/>
      <dgm:spPr/>
      <dgm:t>
        <a:bodyPr/>
        <a:lstStyle/>
        <a:p>
          <a:endParaRPr lang="en-GB"/>
        </a:p>
      </dgm:t>
    </dgm:pt>
    <dgm:pt modelId="{22AC0677-5735-4539-BEE0-F6B76ED18E6E}" type="sibTrans" cxnId="{143D88C0-B0CA-4569-A296-0545277853AD}">
      <dgm:prSet/>
      <dgm:spPr/>
      <dgm:t>
        <a:bodyPr/>
        <a:lstStyle/>
        <a:p>
          <a:endParaRPr lang="en-GB"/>
        </a:p>
      </dgm:t>
    </dgm:pt>
    <dgm:pt modelId="{E23F4D54-9AEF-4DC0-993B-4F4BD69CB224}">
      <dgm:prSet/>
      <dgm:spPr/>
      <dgm:t>
        <a:bodyPr/>
        <a:lstStyle/>
        <a:p>
          <a:r>
            <a:rPr lang="en-GB" dirty="0">
              <a:latin typeface="Arial" panose="020B0604020202020204" pitchFamily="34" charset="0"/>
              <a:cs typeface="Arial" panose="020B0604020202020204" pitchFamily="34" charset="0"/>
            </a:rPr>
            <a:t>Support residents in self-care and prevention</a:t>
          </a:r>
        </a:p>
      </dgm:t>
    </dgm:pt>
    <dgm:pt modelId="{F673EECC-EEA2-4C69-BE6F-CF51D10D378F}" type="parTrans" cxnId="{50937B70-20F0-4780-863F-FAD58C2C22F3}">
      <dgm:prSet/>
      <dgm:spPr/>
      <dgm:t>
        <a:bodyPr/>
        <a:lstStyle/>
        <a:p>
          <a:endParaRPr lang="en-GB"/>
        </a:p>
      </dgm:t>
    </dgm:pt>
    <dgm:pt modelId="{BB29FF8D-C705-4E18-B3AC-464B16EE3586}" type="sibTrans" cxnId="{50937B70-20F0-4780-863F-FAD58C2C22F3}">
      <dgm:prSet/>
      <dgm:spPr/>
      <dgm:t>
        <a:bodyPr/>
        <a:lstStyle/>
        <a:p>
          <a:endParaRPr lang="en-GB"/>
        </a:p>
      </dgm:t>
    </dgm:pt>
    <dgm:pt modelId="{DE9CBCD7-4165-49D3-AE21-356EDB38DCEA}">
      <dgm:prSet/>
      <dgm:spPr/>
      <dgm:t>
        <a:bodyPr/>
        <a:lstStyle/>
        <a:p>
          <a:r>
            <a:rPr lang="en-GB" dirty="0">
              <a:latin typeface="Arial" panose="020B0604020202020204" pitchFamily="34" charset="0"/>
              <a:cs typeface="Arial" panose="020B0604020202020204" pitchFamily="34" charset="0"/>
            </a:rPr>
            <a:t>Reduce the number of unnecessary hospital referrals, avoidable admissions and A&amp;E attendances</a:t>
          </a:r>
        </a:p>
      </dgm:t>
    </dgm:pt>
    <dgm:pt modelId="{FAFC761A-12B1-4A00-96C8-FC1EEB137423}" type="parTrans" cxnId="{477B7D6B-292B-4D4B-82F7-3A584E455B8B}">
      <dgm:prSet/>
      <dgm:spPr/>
      <dgm:t>
        <a:bodyPr/>
        <a:lstStyle/>
        <a:p>
          <a:endParaRPr lang="en-GB"/>
        </a:p>
      </dgm:t>
    </dgm:pt>
    <dgm:pt modelId="{88C6D1F6-BB20-417E-A9F4-735DA9EB22F7}" type="sibTrans" cxnId="{477B7D6B-292B-4D4B-82F7-3A584E455B8B}">
      <dgm:prSet/>
      <dgm:spPr/>
      <dgm:t>
        <a:bodyPr/>
        <a:lstStyle/>
        <a:p>
          <a:endParaRPr lang="en-GB"/>
        </a:p>
      </dgm:t>
    </dgm:pt>
    <dgm:pt modelId="{9A539EE0-D491-4BBE-8068-569050D98167}">
      <dgm:prSet/>
      <dgm:spPr/>
      <dgm:t>
        <a:bodyPr/>
        <a:lstStyle/>
        <a:p>
          <a:r>
            <a:rPr lang="en-GB" dirty="0">
              <a:latin typeface="Arial" panose="020B0604020202020204" pitchFamily="34" charset="0"/>
              <a:cs typeface="Arial" panose="020B0604020202020204" pitchFamily="34" charset="0"/>
            </a:rPr>
            <a:t>Provide care close to home (within the community) as appropriate</a:t>
          </a:r>
        </a:p>
      </dgm:t>
    </dgm:pt>
    <dgm:pt modelId="{C5FA000F-AB9D-4295-851B-BA9E6073EAF6}" type="parTrans" cxnId="{2E1B70BE-0BB5-409D-9C61-0EDF13C95162}">
      <dgm:prSet/>
      <dgm:spPr/>
      <dgm:t>
        <a:bodyPr/>
        <a:lstStyle/>
        <a:p>
          <a:endParaRPr lang="en-GB"/>
        </a:p>
      </dgm:t>
    </dgm:pt>
    <dgm:pt modelId="{90400E9B-703A-445F-8F3B-FA493FEE441C}" type="sibTrans" cxnId="{2E1B70BE-0BB5-409D-9C61-0EDF13C95162}">
      <dgm:prSet/>
      <dgm:spPr/>
      <dgm:t>
        <a:bodyPr/>
        <a:lstStyle/>
        <a:p>
          <a:endParaRPr lang="en-GB"/>
        </a:p>
      </dgm:t>
    </dgm:pt>
    <dgm:pt modelId="{4C7B1813-84A8-4A5E-8892-61185B2E7ADE}">
      <dgm:prSet/>
      <dgm:spPr/>
      <dgm:t>
        <a:bodyPr/>
        <a:lstStyle/>
        <a:p>
          <a:r>
            <a:rPr lang="en-GB" dirty="0">
              <a:latin typeface="Arial" panose="020B0604020202020204" pitchFamily="34" charset="0"/>
              <a:cs typeface="Arial" panose="020B0604020202020204" pitchFamily="34" charset="0"/>
            </a:rPr>
            <a:t>Address wider determinants of health such as employment, housing and education to improve outcomes</a:t>
          </a:r>
        </a:p>
      </dgm:t>
    </dgm:pt>
    <dgm:pt modelId="{840C704D-5623-47ED-A315-222D531E9828}" type="parTrans" cxnId="{D2399D7C-DEB6-4A6A-913C-A5918FB6EDA3}">
      <dgm:prSet/>
      <dgm:spPr/>
      <dgm:t>
        <a:bodyPr/>
        <a:lstStyle/>
        <a:p>
          <a:endParaRPr lang="en-GB"/>
        </a:p>
      </dgm:t>
    </dgm:pt>
    <dgm:pt modelId="{19719A87-ABE6-429D-BAAB-E531DB7FFE24}" type="sibTrans" cxnId="{D2399D7C-DEB6-4A6A-913C-A5918FB6EDA3}">
      <dgm:prSet/>
      <dgm:spPr/>
      <dgm:t>
        <a:bodyPr/>
        <a:lstStyle/>
        <a:p>
          <a:endParaRPr lang="en-GB"/>
        </a:p>
      </dgm:t>
    </dgm:pt>
    <dgm:pt modelId="{ED4EDC71-2172-461E-9940-2FA47405F34D}">
      <dgm:prSet/>
      <dgm:spPr/>
      <dgm:t>
        <a:bodyPr/>
        <a:lstStyle/>
        <a:p>
          <a:r>
            <a:rPr lang="en-GB" dirty="0">
              <a:latin typeface="Arial" panose="020B0604020202020204" pitchFamily="34" charset="0"/>
              <a:cs typeface="Arial" panose="020B0604020202020204" pitchFamily="34" charset="0"/>
            </a:rPr>
            <a:t>Make the workforce fit for the future through joint workforce strategies</a:t>
          </a:r>
        </a:p>
      </dgm:t>
    </dgm:pt>
    <dgm:pt modelId="{4A3DFD71-0B0B-44D1-89A8-BD4BC92C87B9}" type="parTrans" cxnId="{EF77A762-9F4A-4B33-98A0-8F3012848C6A}">
      <dgm:prSet/>
      <dgm:spPr/>
      <dgm:t>
        <a:bodyPr/>
        <a:lstStyle/>
        <a:p>
          <a:endParaRPr lang="en-GB"/>
        </a:p>
      </dgm:t>
    </dgm:pt>
    <dgm:pt modelId="{7DFB5EA0-AE68-400B-B37D-03DCECF935D7}" type="sibTrans" cxnId="{EF77A762-9F4A-4B33-98A0-8F3012848C6A}">
      <dgm:prSet/>
      <dgm:spPr/>
      <dgm:t>
        <a:bodyPr/>
        <a:lstStyle/>
        <a:p>
          <a:endParaRPr lang="en-GB"/>
        </a:p>
      </dgm:t>
    </dgm:pt>
    <dgm:pt modelId="{8B66456B-5004-4E76-801D-5AE2452FBC80}">
      <dgm:prSet/>
      <dgm:spPr/>
      <dgm:t>
        <a:bodyPr/>
        <a:lstStyle/>
        <a:p>
          <a:r>
            <a:rPr lang="en-GB" dirty="0">
              <a:latin typeface="Arial" panose="020B0604020202020204" pitchFamily="34" charset="0"/>
              <a:cs typeface="Arial" panose="020B0604020202020204" pitchFamily="34" charset="0"/>
            </a:rPr>
            <a:t>Improve the health and wellbeing of local people </a:t>
          </a:r>
        </a:p>
      </dgm:t>
    </dgm:pt>
    <dgm:pt modelId="{BDEFC31C-EC4D-4FF9-84A1-6A4E99658751}" type="parTrans" cxnId="{E09A8DBA-4A23-471C-AA84-AE46CC3B4C5D}">
      <dgm:prSet/>
      <dgm:spPr/>
      <dgm:t>
        <a:bodyPr/>
        <a:lstStyle/>
        <a:p>
          <a:endParaRPr lang="en-GB"/>
        </a:p>
      </dgm:t>
    </dgm:pt>
    <dgm:pt modelId="{83CEF3D4-5B84-46EB-893D-014DDF2348BA}" type="sibTrans" cxnId="{E09A8DBA-4A23-471C-AA84-AE46CC3B4C5D}">
      <dgm:prSet/>
      <dgm:spPr/>
      <dgm:t>
        <a:bodyPr/>
        <a:lstStyle/>
        <a:p>
          <a:endParaRPr lang="en-GB"/>
        </a:p>
      </dgm:t>
    </dgm:pt>
    <dgm:pt modelId="{035B245A-CF90-4313-BB14-CCBDF55398FC}">
      <dgm:prSet/>
      <dgm:spPr/>
      <dgm:t>
        <a:bodyPr/>
        <a:lstStyle/>
        <a:p>
          <a:r>
            <a:rPr lang="en-GB" dirty="0">
              <a:latin typeface="Arial" panose="020B0604020202020204" pitchFamily="34" charset="0"/>
              <a:cs typeface="Arial" panose="020B0604020202020204" pitchFamily="34" charset="0"/>
            </a:rPr>
            <a:t>Improve the quality of local health and care services </a:t>
          </a:r>
        </a:p>
      </dgm:t>
    </dgm:pt>
    <dgm:pt modelId="{D2E69A14-6626-4384-8A3A-9C5E3BA464F8}" type="parTrans" cxnId="{FA9787B3-BBBA-4800-825B-02E45839A285}">
      <dgm:prSet/>
      <dgm:spPr/>
      <dgm:t>
        <a:bodyPr/>
        <a:lstStyle/>
        <a:p>
          <a:endParaRPr lang="en-GB"/>
        </a:p>
      </dgm:t>
    </dgm:pt>
    <dgm:pt modelId="{B49EC99A-708E-4617-BF39-D8738DAEB362}" type="sibTrans" cxnId="{FA9787B3-BBBA-4800-825B-02E45839A285}">
      <dgm:prSet/>
      <dgm:spPr/>
      <dgm:t>
        <a:bodyPr/>
        <a:lstStyle/>
        <a:p>
          <a:endParaRPr lang="en-GB"/>
        </a:p>
      </dgm:t>
    </dgm:pt>
    <dgm:pt modelId="{F518DC1D-2E97-4E8B-B6E6-5ED2C66D3B47}">
      <dgm:prSet/>
      <dgm:spPr/>
      <dgm:t>
        <a:bodyPr/>
        <a:lstStyle/>
        <a:p>
          <a:r>
            <a:rPr lang="en-GB" dirty="0">
              <a:latin typeface="Arial" panose="020B0604020202020204" pitchFamily="34" charset="0"/>
              <a:cs typeface="Arial" panose="020B0604020202020204" pitchFamily="34" charset="0"/>
            </a:rPr>
            <a:t>Deliver financial stability and efficiencies throughout the local health care system</a:t>
          </a:r>
        </a:p>
      </dgm:t>
    </dgm:pt>
    <dgm:pt modelId="{14121DED-F9B4-4058-87A5-154BCD641CD6}" type="parTrans" cxnId="{0E1B57BF-4F47-4604-A72E-71AFD133BA85}">
      <dgm:prSet/>
      <dgm:spPr/>
      <dgm:t>
        <a:bodyPr/>
        <a:lstStyle/>
        <a:p>
          <a:endParaRPr lang="en-GB"/>
        </a:p>
      </dgm:t>
    </dgm:pt>
    <dgm:pt modelId="{A22812F6-6FA2-478C-A46A-BFD2472A3DB0}" type="sibTrans" cxnId="{0E1B57BF-4F47-4604-A72E-71AFD133BA85}">
      <dgm:prSet/>
      <dgm:spPr/>
      <dgm:t>
        <a:bodyPr/>
        <a:lstStyle/>
        <a:p>
          <a:endParaRPr lang="en-GB"/>
        </a:p>
      </dgm:t>
    </dgm:pt>
    <dgm:pt modelId="{B865A32D-72E5-42FC-A27F-512A866802FD}" type="pres">
      <dgm:prSet presAssocID="{051ADAE4-5949-4805-AE94-1CB383D1EB02}" presName="diagram" presStyleCnt="0">
        <dgm:presLayoutVars>
          <dgm:dir/>
          <dgm:resizeHandles val="exact"/>
        </dgm:presLayoutVars>
      </dgm:prSet>
      <dgm:spPr/>
    </dgm:pt>
    <dgm:pt modelId="{BA513CF2-38F1-4ACA-AC52-6D985D29C91B}" type="pres">
      <dgm:prSet presAssocID="{AFF21C63-4490-430F-BECE-42122C330ABF}" presName="node" presStyleLbl="node1" presStyleIdx="0" presStyleCnt="9">
        <dgm:presLayoutVars>
          <dgm:bulletEnabled val="1"/>
        </dgm:presLayoutVars>
      </dgm:prSet>
      <dgm:spPr/>
    </dgm:pt>
    <dgm:pt modelId="{54D2DB6D-E1BA-40F7-B2FF-47266B53B7C4}" type="pres">
      <dgm:prSet presAssocID="{22AC0677-5735-4539-BEE0-F6B76ED18E6E}" presName="sibTrans" presStyleCnt="0"/>
      <dgm:spPr/>
    </dgm:pt>
    <dgm:pt modelId="{B5E23E17-D517-46D3-9B28-5CE25CE72D7C}" type="pres">
      <dgm:prSet presAssocID="{E23F4D54-9AEF-4DC0-993B-4F4BD69CB224}" presName="node" presStyleLbl="node1" presStyleIdx="1" presStyleCnt="9">
        <dgm:presLayoutVars>
          <dgm:bulletEnabled val="1"/>
        </dgm:presLayoutVars>
      </dgm:prSet>
      <dgm:spPr/>
    </dgm:pt>
    <dgm:pt modelId="{6BE93A2B-9B00-4482-8AB4-5D7747F54DC9}" type="pres">
      <dgm:prSet presAssocID="{BB29FF8D-C705-4E18-B3AC-464B16EE3586}" presName="sibTrans" presStyleCnt="0"/>
      <dgm:spPr/>
    </dgm:pt>
    <dgm:pt modelId="{C2D9A381-6B99-4526-A3DB-4CB03BED3346}" type="pres">
      <dgm:prSet presAssocID="{DE9CBCD7-4165-49D3-AE21-356EDB38DCEA}" presName="node" presStyleLbl="node1" presStyleIdx="2" presStyleCnt="9">
        <dgm:presLayoutVars>
          <dgm:bulletEnabled val="1"/>
        </dgm:presLayoutVars>
      </dgm:prSet>
      <dgm:spPr/>
    </dgm:pt>
    <dgm:pt modelId="{1E5E8A8F-F2EF-4B4C-AA73-7C7F2BFF2A51}" type="pres">
      <dgm:prSet presAssocID="{88C6D1F6-BB20-417E-A9F4-735DA9EB22F7}" presName="sibTrans" presStyleCnt="0"/>
      <dgm:spPr/>
    </dgm:pt>
    <dgm:pt modelId="{8BF437AD-E8B4-41E6-8CB2-CF97E395BAEB}" type="pres">
      <dgm:prSet presAssocID="{9A539EE0-D491-4BBE-8068-569050D98167}" presName="node" presStyleLbl="node1" presStyleIdx="3" presStyleCnt="9">
        <dgm:presLayoutVars>
          <dgm:bulletEnabled val="1"/>
        </dgm:presLayoutVars>
      </dgm:prSet>
      <dgm:spPr/>
    </dgm:pt>
    <dgm:pt modelId="{F07A4D34-C35F-4544-931D-B0B83670CD5C}" type="pres">
      <dgm:prSet presAssocID="{90400E9B-703A-445F-8F3B-FA493FEE441C}" presName="sibTrans" presStyleCnt="0"/>
      <dgm:spPr/>
    </dgm:pt>
    <dgm:pt modelId="{E0FBF46F-BB4E-41B6-B93D-92C6EB7DD81B}" type="pres">
      <dgm:prSet presAssocID="{4C7B1813-84A8-4A5E-8892-61185B2E7ADE}" presName="node" presStyleLbl="node1" presStyleIdx="4" presStyleCnt="9">
        <dgm:presLayoutVars>
          <dgm:bulletEnabled val="1"/>
        </dgm:presLayoutVars>
      </dgm:prSet>
      <dgm:spPr/>
    </dgm:pt>
    <dgm:pt modelId="{6AFA5B49-929C-48EF-BF2E-B8A56F3F1E1F}" type="pres">
      <dgm:prSet presAssocID="{19719A87-ABE6-429D-BAAB-E531DB7FFE24}" presName="sibTrans" presStyleCnt="0"/>
      <dgm:spPr/>
    </dgm:pt>
    <dgm:pt modelId="{6310A242-0180-4E7B-84E6-F3239592DCCC}" type="pres">
      <dgm:prSet presAssocID="{ED4EDC71-2172-461E-9940-2FA47405F34D}" presName="node" presStyleLbl="node1" presStyleIdx="5" presStyleCnt="9">
        <dgm:presLayoutVars>
          <dgm:bulletEnabled val="1"/>
        </dgm:presLayoutVars>
      </dgm:prSet>
      <dgm:spPr/>
    </dgm:pt>
    <dgm:pt modelId="{6C561854-6D3F-4CE7-91BA-D9B8A0ABB283}" type="pres">
      <dgm:prSet presAssocID="{7DFB5EA0-AE68-400B-B37D-03DCECF935D7}" presName="sibTrans" presStyleCnt="0"/>
      <dgm:spPr/>
    </dgm:pt>
    <dgm:pt modelId="{AF7E8DB3-F7B3-42F6-B2CD-C9F69B97DBF0}" type="pres">
      <dgm:prSet presAssocID="{8B66456B-5004-4E76-801D-5AE2452FBC80}" presName="node" presStyleLbl="node1" presStyleIdx="6" presStyleCnt="9">
        <dgm:presLayoutVars>
          <dgm:bulletEnabled val="1"/>
        </dgm:presLayoutVars>
      </dgm:prSet>
      <dgm:spPr/>
    </dgm:pt>
    <dgm:pt modelId="{D9208CBB-D1B4-4DC8-829F-CA594DC01887}" type="pres">
      <dgm:prSet presAssocID="{83CEF3D4-5B84-46EB-893D-014DDF2348BA}" presName="sibTrans" presStyleCnt="0"/>
      <dgm:spPr/>
    </dgm:pt>
    <dgm:pt modelId="{B5F8381D-4695-4480-B1D6-046C18E10FB0}" type="pres">
      <dgm:prSet presAssocID="{035B245A-CF90-4313-BB14-CCBDF55398FC}" presName="node" presStyleLbl="node1" presStyleIdx="7" presStyleCnt="9">
        <dgm:presLayoutVars>
          <dgm:bulletEnabled val="1"/>
        </dgm:presLayoutVars>
      </dgm:prSet>
      <dgm:spPr/>
    </dgm:pt>
    <dgm:pt modelId="{06703F6C-FF2B-4E8E-B80D-1856FED8CD38}" type="pres">
      <dgm:prSet presAssocID="{B49EC99A-708E-4617-BF39-D8738DAEB362}" presName="sibTrans" presStyleCnt="0"/>
      <dgm:spPr/>
    </dgm:pt>
    <dgm:pt modelId="{062C8C35-D59E-4C3F-88FA-58E94DA2A4BE}" type="pres">
      <dgm:prSet presAssocID="{F518DC1D-2E97-4E8B-B6E6-5ED2C66D3B47}" presName="node" presStyleLbl="node1" presStyleIdx="8" presStyleCnt="9">
        <dgm:presLayoutVars>
          <dgm:bulletEnabled val="1"/>
        </dgm:presLayoutVars>
      </dgm:prSet>
      <dgm:spPr/>
    </dgm:pt>
  </dgm:ptLst>
  <dgm:cxnLst>
    <dgm:cxn modelId="{83EC5610-4239-4377-9EF0-1ABB765107AA}" type="presOf" srcId="{035B245A-CF90-4313-BB14-CCBDF55398FC}" destId="{B5F8381D-4695-4480-B1D6-046C18E10FB0}" srcOrd="0" destOrd="0" presId="urn:microsoft.com/office/officeart/2005/8/layout/default"/>
    <dgm:cxn modelId="{7E4FBD36-E01E-43F7-B1F1-6393A20E953D}" type="presOf" srcId="{9A539EE0-D491-4BBE-8068-569050D98167}" destId="{8BF437AD-E8B4-41E6-8CB2-CF97E395BAEB}" srcOrd="0" destOrd="0" presId="urn:microsoft.com/office/officeart/2005/8/layout/default"/>
    <dgm:cxn modelId="{51122F61-0900-4A96-9ACE-BD0AD3DABED3}" type="presOf" srcId="{051ADAE4-5949-4805-AE94-1CB383D1EB02}" destId="{B865A32D-72E5-42FC-A27F-512A866802FD}" srcOrd="0" destOrd="0" presId="urn:microsoft.com/office/officeart/2005/8/layout/default"/>
    <dgm:cxn modelId="{EF77A762-9F4A-4B33-98A0-8F3012848C6A}" srcId="{051ADAE4-5949-4805-AE94-1CB383D1EB02}" destId="{ED4EDC71-2172-461E-9940-2FA47405F34D}" srcOrd="5" destOrd="0" parTransId="{4A3DFD71-0B0B-44D1-89A8-BD4BC92C87B9}" sibTransId="{7DFB5EA0-AE68-400B-B37D-03DCECF935D7}"/>
    <dgm:cxn modelId="{61FA3A48-990E-4CE0-A6A5-3DF66D82B2A5}" type="presOf" srcId="{F518DC1D-2E97-4E8B-B6E6-5ED2C66D3B47}" destId="{062C8C35-D59E-4C3F-88FA-58E94DA2A4BE}" srcOrd="0" destOrd="0" presId="urn:microsoft.com/office/officeart/2005/8/layout/default"/>
    <dgm:cxn modelId="{477B7D6B-292B-4D4B-82F7-3A584E455B8B}" srcId="{051ADAE4-5949-4805-AE94-1CB383D1EB02}" destId="{DE9CBCD7-4165-49D3-AE21-356EDB38DCEA}" srcOrd="2" destOrd="0" parTransId="{FAFC761A-12B1-4A00-96C8-FC1EEB137423}" sibTransId="{88C6D1F6-BB20-417E-A9F4-735DA9EB22F7}"/>
    <dgm:cxn modelId="{50937B70-20F0-4780-863F-FAD58C2C22F3}" srcId="{051ADAE4-5949-4805-AE94-1CB383D1EB02}" destId="{E23F4D54-9AEF-4DC0-993B-4F4BD69CB224}" srcOrd="1" destOrd="0" parTransId="{F673EECC-EEA2-4C69-BE6F-CF51D10D378F}" sibTransId="{BB29FF8D-C705-4E18-B3AC-464B16EE3586}"/>
    <dgm:cxn modelId="{D8607755-04D5-4E32-9628-112687974A1E}" type="presOf" srcId="{DE9CBCD7-4165-49D3-AE21-356EDB38DCEA}" destId="{C2D9A381-6B99-4526-A3DB-4CB03BED3346}" srcOrd="0" destOrd="0" presId="urn:microsoft.com/office/officeart/2005/8/layout/default"/>
    <dgm:cxn modelId="{D2399D7C-DEB6-4A6A-913C-A5918FB6EDA3}" srcId="{051ADAE4-5949-4805-AE94-1CB383D1EB02}" destId="{4C7B1813-84A8-4A5E-8892-61185B2E7ADE}" srcOrd="4" destOrd="0" parTransId="{840C704D-5623-47ED-A315-222D531E9828}" sibTransId="{19719A87-ABE6-429D-BAAB-E531DB7FFE24}"/>
    <dgm:cxn modelId="{1DC2C680-7213-4278-A5E9-2954F315BF0B}" type="presOf" srcId="{AFF21C63-4490-430F-BECE-42122C330ABF}" destId="{BA513CF2-38F1-4ACA-AC52-6D985D29C91B}" srcOrd="0" destOrd="0" presId="urn:microsoft.com/office/officeart/2005/8/layout/default"/>
    <dgm:cxn modelId="{E8E23C83-DAE9-4874-B1AC-583D7B7C5158}" type="presOf" srcId="{4C7B1813-84A8-4A5E-8892-61185B2E7ADE}" destId="{E0FBF46F-BB4E-41B6-B93D-92C6EB7DD81B}" srcOrd="0" destOrd="0" presId="urn:microsoft.com/office/officeart/2005/8/layout/default"/>
    <dgm:cxn modelId="{8D8037B2-EBEA-46EB-BDD0-E02DA1A29951}" type="presOf" srcId="{ED4EDC71-2172-461E-9940-2FA47405F34D}" destId="{6310A242-0180-4E7B-84E6-F3239592DCCC}" srcOrd="0" destOrd="0" presId="urn:microsoft.com/office/officeart/2005/8/layout/default"/>
    <dgm:cxn modelId="{FA9787B3-BBBA-4800-825B-02E45839A285}" srcId="{051ADAE4-5949-4805-AE94-1CB383D1EB02}" destId="{035B245A-CF90-4313-BB14-CCBDF55398FC}" srcOrd="7" destOrd="0" parTransId="{D2E69A14-6626-4384-8A3A-9C5E3BA464F8}" sibTransId="{B49EC99A-708E-4617-BF39-D8738DAEB362}"/>
    <dgm:cxn modelId="{E09A8DBA-4A23-471C-AA84-AE46CC3B4C5D}" srcId="{051ADAE4-5949-4805-AE94-1CB383D1EB02}" destId="{8B66456B-5004-4E76-801D-5AE2452FBC80}" srcOrd="6" destOrd="0" parTransId="{BDEFC31C-EC4D-4FF9-84A1-6A4E99658751}" sibTransId="{83CEF3D4-5B84-46EB-893D-014DDF2348BA}"/>
    <dgm:cxn modelId="{2E1B70BE-0BB5-409D-9C61-0EDF13C95162}" srcId="{051ADAE4-5949-4805-AE94-1CB383D1EB02}" destId="{9A539EE0-D491-4BBE-8068-569050D98167}" srcOrd="3" destOrd="0" parTransId="{C5FA000F-AB9D-4295-851B-BA9E6073EAF6}" sibTransId="{90400E9B-703A-445F-8F3B-FA493FEE441C}"/>
    <dgm:cxn modelId="{0E1B57BF-4F47-4604-A72E-71AFD133BA85}" srcId="{051ADAE4-5949-4805-AE94-1CB383D1EB02}" destId="{F518DC1D-2E97-4E8B-B6E6-5ED2C66D3B47}" srcOrd="8" destOrd="0" parTransId="{14121DED-F9B4-4058-87A5-154BCD641CD6}" sibTransId="{A22812F6-6FA2-478C-A46A-BFD2472A3DB0}"/>
    <dgm:cxn modelId="{143D88C0-B0CA-4569-A296-0545277853AD}" srcId="{051ADAE4-5949-4805-AE94-1CB383D1EB02}" destId="{AFF21C63-4490-430F-BECE-42122C330ABF}" srcOrd="0" destOrd="0" parTransId="{1C343FF4-E4E3-4FC2-9112-5AA47C1A5649}" sibTransId="{22AC0677-5735-4539-BEE0-F6B76ED18E6E}"/>
    <dgm:cxn modelId="{6D54C1C2-9318-498E-8F4E-8B1AC4B44B6F}" type="presOf" srcId="{E23F4D54-9AEF-4DC0-993B-4F4BD69CB224}" destId="{B5E23E17-D517-46D3-9B28-5CE25CE72D7C}" srcOrd="0" destOrd="0" presId="urn:microsoft.com/office/officeart/2005/8/layout/default"/>
    <dgm:cxn modelId="{EAC7B5ED-5337-4DF9-A542-18C8F5DA9C5E}" type="presOf" srcId="{8B66456B-5004-4E76-801D-5AE2452FBC80}" destId="{AF7E8DB3-F7B3-42F6-B2CD-C9F69B97DBF0}" srcOrd="0" destOrd="0" presId="urn:microsoft.com/office/officeart/2005/8/layout/default"/>
    <dgm:cxn modelId="{F326C139-10AB-412D-8B8A-55F46BA081F1}" type="presParOf" srcId="{B865A32D-72E5-42FC-A27F-512A866802FD}" destId="{BA513CF2-38F1-4ACA-AC52-6D985D29C91B}" srcOrd="0" destOrd="0" presId="urn:microsoft.com/office/officeart/2005/8/layout/default"/>
    <dgm:cxn modelId="{9B1552CB-AE00-426C-9BDC-892ED615216A}" type="presParOf" srcId="{B865A32D-72E5-42FC-A27F-512A866802FD}" destId="{54D2DB6D-E1BA-40F7-B2FF-47266B53B7C4}" srcOrd="1" destOrd="0" presId="urn:microsoft.com/office/officeart/2005/8/layout/default"/>
    <dgm:cxn modelId="{871809DE-2820-4942-B44B-A7490194D153}" type="presParOf" srcId="{B865A32D-72E5-42FC-A27F-512A866802FD}" destId="{B5E23E17-D517-46D3-9B28-5CE25CE72D7C}" srcOrd="2" destOrd="0" presId="urn:microsoft.com/office/officeart/2005/8/layout/default"/>
    <dgm:cxn modelId="{ACD0E16D-D003-4CC9-8997-3C3D5C6F0441}" type="presParOf" srcId="{B865A32D-72E5-42FC-A27F-512A866802FD}" destId="{6BE93A2B-9B00-4482-8AB4-5D7747F54DC9}" srcOrd="3" destOrd="0" presId="urn:microsoft.com/office/officeart/2005/8/layout/default"/>
    <dgm:cxn modelId="{CE6FCF91-2FDD-4570-80C4-2AD3F366E74A}" type="presParOf" srcId="{B865A32D-72E5-42FC-A27F-512A866802FD}" destId="{C2D9A381-6B99-4526-A3DB-4CB03BED3346}" srcOrd="4" destOrd="0" presId="urn:microsoft.com/office/officeart/2005/8/layout/default"/>
    <dgm:cxn modelId="{A5A66422-9112-435E-B41C-96AF81D432B8}" type="presParOf" srcId="{B865A32D-72E5-42FC-A27F-512A866802FD}" destId="{1E5E8A8F-F2EF-4B4C-AA73-7C7F2BFF2A51}" srcOrd="5" destOrd="0" presId="urn:microsoft.com/office/officeart/2005/8/layout/default"/>
    <dgm:cxn modelId="{5CC6DB6C-EF7B-4183-B139-B8817FEBA63F}" type="presParOf" srcId="{B865A32D-72E5-42FC-A27F-512A866802FD}" destId="{8BF437AD-E8B4-41E6-8CB2-CF97E395BAEB}" srcOrd="6" destOrd="0" presId="urn:microsoft.com/office/officeart/2005/8/layout/default"/>
    <dgm:cxn modelId="{A43BAF69-2268-47E0-AF99-30DDF1A10840}" type="presParOf" srcId="{B865A32D-72E5-42FC-A27F-512A866802FD}" destId="{F07A4D34-C35F-4544-931D-B0B83670CD5C}" srcOrd="7" destOrd="0" presId="urn:microsoft.com/office/officeart/2005/8/layout/default"/>
    <dgm:cxn modelId="{41D51267-C89B-4747-9FA8-DCE140DA13A8}" type="presParOf" srcId="{B865A32D-72E5-42FC-A27F-512A866802FD}" destId="{E0FBF46F-BB4E-41B6-B93D-92C6EB7DD81B}" srcOrd="8" destOrd="0" presId="urn:microsoft.com/office/officeart/2005/8/layout/default"/>
    <dgm:cxn modelId="{3F49EB3B-24EE-4B7D-AFB0-D9B1F2F5221B}" type="presParOf" srcId="{B865A32D-72E5-42FC-A27F-512A866802FD}" destId="{6AFA5B49-929C-48EF-BF2E-B8A56F3F1E1F}" srcOrd="9" destOrd="0" presId="urn:microsoft.com/office/officeart/2005/8/layout/default"/>
    <dgm:cxn modelId="{B6376D40-BA3C-4D14-9457-B761F62EA730}" type="presParOf" srcId="{B865A32D-72E5-42FC-A27F-512A866802FD}" destId="{6310A242-0180-4E7B-84E6-F3239592DCCC}" srcOrd="10" destOrd="0" presId="urn:microsoft.com/office/officeart/2005/8/layout/default"/>
    <dgm:cxn modelId="{EE859DD6-E76B-47E0-BF77-FBB9182B9218}" type="presParOf" srcId="{B865A32D-72E5-42FC-A27F-512A866802FD}" destId="{6C561854-6D3F-4CE7-91BA-D9B8A0ABB283}" srcOrd="11" destOrd="0" presId="urn:microsoft.com/office/officeart/2005/8/layout/default"/>
    <dgm:cxn modelId="{40DE11DD-724B-490E-A839-753F59623127}" type="presParOf" srcId="{B865A32D-72E5-42FC-A27F-512A866802FD}" destId="{AF7E8DB3-F7B3-42F6-B2CD-C9F69B97DBF0}" srcOrd="12" destOrd="0" presId="urn:microsoft.com/office/officeart/2005/8/layout/default"/>
    <dgm:cxn modelId="{3CB78EA3-EEF2-41DF-841F-BC55E1B891DF}" type="presParOf" srcId="{B865A32D-72E5-42FC-A27F-512A866802FD}" destId="{D9208CBB-D1B4-4DC8-829F-CA594DC01887}" srcOrd="13" destOrd="0" presId="urn:microsoft.com/office/officeart/2005/8/layout/default"/>
    <dgm:cxn modelId="{E77B8D62-309A-4609-BD38-D81A24AC6AA9}" type="presParOf" srcId="{B865A32D-72E5-42FC-A27F-512A866802FD}" destId="{B5F8381D-4695-4480-B1D6-046C18E10FB0}" srcOrd="14" destOrd="0" presId="urn:microsoft.com/office/officeart/2005/8/layout/default"/>
    <dgm:cxn modelId="{BFC61D3D-354F-4C7B-A6E7-F769D2B3F14C}" type="presParOf" srcId="{B865A32D-72E5-42FC-A27F-512A866802FD}" destId="{06703F6C-FF2B-4E8E-B80D-1856FED8CD38}" srcOrd="15" destOrd="0" presId="urn:microsoft.com/office/officeart/2005/8/layout/default"/>
    <dgm:cxn modelId="{16E906E9-2EEC-4744-865A-B85866A33A26}" type="presParOf" srcId="{B865A32D-72E5-42FC-A27F-512A866802FD}" destId="{062C8C35-D59E-4C3F-88FA-58E94DA2A4BE}"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961099-915D-44D7-BF15-CB69852CAFF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82D8F09-9349-40E7-85C4-828D74D909FD}">
      <dgm:prSet/>
      <dgm:spPr/>
      <dgm:t>
        <a:bodyPr/>
        <a:lstStyle/>
        <a:p>
          <a:r>
            <a:rPr lang="en-GB" dirty="0">
              <a:latin typeface="Arial" panose="020B0604020202020204" pitchFamily="34" charset="0"/>
              <a:cs typeface="Arial" panose="020B0604020202020204" pitchFamily="34" charset="0"/>
            </a:rPr>
            <a:t>Primary care networks (PCN's) form a key building block of the </a:t>
          </a:r>
          <a:r>
            <a:rPr lang="en-GB" dirty="0">
              <a:solidFill>
                <a:srgbClr val="C7417B"/>
              </a:solidFill>
              <a:latin typeface="Arial" panose="020B0604020202020204" pitchFamily="34" charset="0"/>
              <a:cs typeface="Arial" panose="020B0604020202020204" pitchFamily="34" charset="0"/>
            </a:rPr>
            <a:t>NHS Long-term plan</a:t>
          </a:r>
          <a:r>
            <a:rPr lang="en-GB"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dgm:t>
    </dgm:pt>
    <dgm:pt modelId="{B0E83D79-5CAC-4546-ACE1-0DD055D2A342}" type="parTrans" cxnId="{84445257-CB85-46CE-B88F-7C6BE0C8816C}">
      <dgm:prSet/>
      <dgm:spPr/>
      <dgm:t>
        <a:bodyPr/>
        <a:lstStyle/>
        <a:p>
          <a:endParaRPr lang="en-US"/>
        </a:p>
      </dgm:t>
    </dgm:pt>
    <dgm:pt modelId="{EE3C6B49-D0AC-4C02-A3A4-05D7840986FB}" type="sibTrans" cxnId="{84445257-CB85-46CE-B88F-7C6BE0C8816C}">
      <dgm:prSet/>
      <dgm:spPr/>
      <dgm:t>
        <a:bodyPr/>
        <a:lstStyle/>
        <a:p>
          <a:endParaRPr lang="en-US"/>
        </a:p>
      </dgm:t>
    </dgm:pt>
    <dgm:pt modelId="{A8070A3A-5566-4F85-A6D6-9238BF469A9B}">
      <dgm:prSet/>
      <dgm:spPr/>
      <dgm:t>
        <a:bodyPr/>
        <a:lstStyle/>
        <a:p>
          <a:r>
            <a:rPr lang="en-GB" dirty="0">
              <a:latin typeface="Arial" panose="020B0604020202020204" pitchFamily="34" charset="0"/>
              <a:cs typeface="Arial" panose="020B0604020202020204" pitchFamily="34" charset="0"/>
            </a:rPr>
            <a:t>Since the NHS was created in 1948, the </a:t>
          </a:r>
          <a:r>
            <a:rPr lang="en-GB" b="1" dirty="0">
              <a:solidFill>
                <a:srgbClr val="C7417B"/>
              </a:solidFill>
              <a:latin typeface="Arial" panose="020B0604020202020204" pitchFamily="34" charset="0"/>
              <a:cs typeface="Arial" panose="020B0604020202020204" pitchFamily="34" charset="0"/>
            </a:rPr>
            <a:t>population has grown</a:t>
          </a:r>
          <a:r>
            <a:rPr lang="en-GB" dirty="0">
              <a:latin typeface="Arial" panose="020B0604020202020204" pitchFamily="34" charset="0"/>
              <a:cs typeface="Arial" panose="020B0604020202020204" pitchFamily="34" charset="0"/>
            </a:rPr>
            <a:t>, and </a:t>
          </a:r>
          <a:r>
            <a:rPr lang="en-GB" b="1" dirty="0">
              <a:solidFill>
                <a:srgbClr val="C7417B"/>
              </a:solidFill>
              <a:latin typeface="Arial" panose="020B0604020202020204" pitchFamily="34" charset="0"/>
              <a:cs typeface="Arial" panose="020B0604020202020204" pitchFamily="34" charset="0"/>
            </a:rPr>
            <a:t>people are living longer</a:t>
          </a:r>
          <a:r>
            <a:rPr lang="en-GB" dirty="0">
              <a:latin typeface="Arial" panose="020B0604020202020204" pitchFamily="34" charset="0"/>
              <a:cs typeface="Arial" panose="020B0604020202020204" pitchFamily="34" charset="0"/>
            </a:rPr>
            <a:t>.  Many people are living with long term conditions and may need to access their local health services more often.  </a:t>
          </a:r>
          <a:endParaRPr lang="en-US" dirty="0">
            <a:latin typeface="Arial" panose="020B0604020202020204" pitchFamily="34" charset="0"/>
            <a:cs typeface="Arial" panose="020B0604020202020204" pitchFamily="34" charset="0"/>
          </a:endParaRPr>
        </a:p>
      </dgm:t>
    </dgm:pt>
    <dgm:pt modelId="{9BA8523E-90F3-49CE-BF92-E6405310A4FF}" type="parTrans" cxnId="{E5598712-FC00-4E16-A098-FE523CF44B4E}">
      <dgm:prSet/>
      <dgm:spPr/>
      <dgm:t>
        <a:bodyPr/>
        <a:lstStyle/>
        <a:p>
          <a:endParaRPr lang="en-US"/>
        </a:p>
      </dgm:t>
    </dgm:pt>
    <dgm:pt modelId="{FA485921-254B-4E3E-AB90-E791316B79F3}" type="sibTrans" cxnId="{E5598712-FC00-4E16-A098-FE523CF44B4E}">
      <dgm:prSet/>
      <dgm:spPr/>
      <dgm:t>
        <a:bodyPr/>
        <a:lstStyle/>
        <a:p>
          <a:endParaRPr lang="en-US"/>
        </a:p>
      </dgm:t>
    </dgm:pt>
    <dgm:pt modelId="{A7F8C572-1CC4-4652-8B54-C64F0A14000F}">
      <dgm:prSet/>
      <dgm:spPr/>
      <dgm:t>
        <a:bodyPr/>
        <a:lstStyle/>
        <a:p>
          <a:r>
            <a:rPr lang="en-GB" dirty="0">
              <a:latin typeface="Arial" panose="020B0604020202020204" pitchFamily="34" charset="0"/>
              <a:cs typeface="Arial" panose="020B0604020202020204" pitchFamily="34" charset="0"/>
            </a:rPr>
            <a:t>To meet these needs, GP practices are </a:t>
          </a:r>
          <a:r>
            <a:rPr lang="en-GB" b="1" dirty="0">
              <a:solidFill>
                <a:srgbClr val="C7417B"/>
              </a:solidFill>
              <a:latin typeface="Arial" panose="020B0604020202020204" pitchFamily="34" charset="0"/>
              <a:cs typeface="Arial" panose="020B0604020202020204" pitchFamily="34" charset="0"/>
            </a:rPr>
            <a:t>working together </a:t>
          </a:r>
          <a:r>
            <a:rPr lang="en-GB" dirty="0">
              <a:latin typeface="Arial" panose="020B0604020202020204" pitchFamily="34" charset="0"/>
              <a:cs typeface="Arial" panose="020B0604020202020204" pitchFamily="34" charset="0"/>
            </a:rPr>
            <a:t>with </a:t>
          </a:r>
          <a:r>
            <a:rPr lang="en-GB" b="1" dirty="0">
              <a:solidFill>
                <a:srgbClr val="C7417B"/>
              </a:solidFill>
              <a:latin typeface="Arial" panose="020B0604020202020204" pitchFamily="34" charset="0"/>
              <a:cs typeface="Arial" panose="020B0604020202020204" pitchFamily="34" charset="0"/>
            </a:rPr>
            <a:t>community, mental  health, social care, pharmacy, hospital and voluntary services</a:t>
          </a:r>
          <a:r>
            <a:rPr lang="en-GB" dirty="0">
              <a:solidFill>
                <a:srgbClr val="C7417B"/>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in their local areas in groups of practices known as primary care networks (PCN's).  </a:t>
          </a:r>
          <a:endParaRPr lang="en-US" dirty="0">
            <a:latin typeface="Arial" panose="020B0604020202020204" pitchFamily="34" charset="0"/>
            <a:cs typeface="Arial" panose="020B0604020202020204" pitchFamily="34" charset="0"/>
          </a:endParaRPr>
        </a:p>
      </dgm:t>
    </dgm:pt>
    <dgm:pt modelId="{0A2BFDF0-1747-453B-B010-3E25DF8A880F}" type="parTrans" cxnId="{46A5C394-A73A-4FF4-81DF-B4B66D8069F0}">
      <dgm:prSet/>
      <dgm:spPr/>
      <dgm:t>
        <a:bodyPr/>
        <a:lstStyle/>
        <a:p>
          <a:endParaRPr lang="en-US"/>
        </a:p>
      </dgm:t>
    </dgm:pt>
    <dgm:pt modelId="{25EDD5EE-018F-472B-BAE5-10766656F804}" type="sibTrans" cxnId="{46A5C394-A73A-4FF4-81DF-B4B66D8069F0}">
      <dgm:prSet/>
      <dgm:spPr/>
      <dgm:t>
        <a:bodyPr/>
        <a:lstStyle/>
        <a:p>
          <a:endParaRPr lang="en-US"/>
        </a:p>
      </dgm:t>
    </dgm:pt>
    <dgm:pt modelId="{C78809FA-830A-4EBA-8FF7-0DC4293CFB14}">
      <dgm:prSet/>
      <dgm:spPr/>
      <dgm:t>
        <a:bodyPr/>
        <a:lstStyle/>
        <a:p>
          <a:r>
            <a:rPr lang="en-GB" dirty="0">
              <a:latin typeface="Arial" panose="020B0604020202020204" pitchFamily="34" charset="0"/>
              <a:cs typeface="Arial" panose="020B0604020202020204" pitchFamily="34" charset="0"/>
            </a:rPr>
            <a:t>PCN's build on existing services and enable greater provision of </a:t>
          </a:r>
          <a:r>
            <a:rPr lang="en-GB" b="1" dirty="0">
              <a:solidFill>
                <a:srgbClr val="C7417B"/>
              </a:solidFill>
              <a:latin typeface="Arial" panose="020B0604020202020204" pitchFamily="34" charset="0"/>
              <a:cs typeface="Arial" panose="020B0604020202020204" pitchFamily="34" charset="0"/>
            </a:rPr>
            <a:t>proactive, personalised, coordinated and more integrated health and social care </a:t>
          </a:r>
          <a:r>
            <a:rPr lang="en-GB" dirty="0">
              <a:latin typeface="Arial" panose="020B0604020202020204" pitchFamily="34" charset="0"/>
              <a:cs typeface="Arial" panose="020B0604020202020204" pitchFamily="34" charset="0"/>
            </a:rPr>
            <a:t>for people close to home. </a:t>
          </a:r>
          <a:endParaRPr lang="en-US" dirty="0">
            <a:latin typeface="Arial" panose="020B0604020202020204" pitchFamily="34" charset="0"/>
            <a:cs typeface="Arial" panose="020B0604020202020204" pitchFamily="34" charset="0"/>
          </a:endParaRPr>
        </a:p>
      </dgm:t>
    </dgm:pt>
    <dgm:pt modelId="{FE7F3321-B496-4307-B5BD-07EDE60E877A}" type="parTrans" cxnId="{C4BFBEF7-4B38-412A-9AEC-19CEC690D9AC}">
      <dgm:prSet/>
      <dgm:spPr/>
      <dgm:t>
        <a:bodyPr/>
        <a:lstStyle/>
        <a:p>
          <a:endParaRPr lang="en-US"/>
        </a:p>
      </dgm:t>
    </dgm:pt>
    <dgm:pt modelId="{7F050F36-BA46-4718-B0D5-E0D293942EF3}" type="sibTrans" cxnId="{C4BFBEF7-4B38-412A-9AEC-19CEC690D9AC}">
      <dgm:prSet/>
      <dgm:spPr/>
      <dgm:t>
        <a:bodyPr/>
        <a:lstStyle/>
        <a:p>
          <a:endParaRPr lang="en-US"/>
        </a:p>
      </dgm:t>
    </dgm:pt>
    <dgm:pt modelId="{8AC06B04-80F8-4B2B-85DE-A03931EFE81D}" type="pres">
      <dgm:prSet presAssocID="{D0961099-915D-44D7-BF15-CB69852CAFF6}" presName="linear" presStyleCnt="0">
        <dgm:presLayoutVars>
          <dgm:animLvl val="lvl"/>
          <dgm:resizeHandles val="exact"/>
        </dgm:presLayoutVars>
      </dgm:prSet>
      <dgm:spPr/>
    </dgm:pt>
    <dgm:pt modelId="{2D6B6ED4-13AD-4781-B6AB-D372A85523B7}" type="pres">
      <dgm:prSet presAssocID="{382D8F09-9349-40E7-85C4-828D74D909FD}" presName="parentText" presStyleLbl="node1" presStyleIdx="0" presStyleCnt="4">
        <dgm:presLayoutVars>
          <dgm:chMax val="0"/>
          <dgm:bulletEnabled val="1"/>
        </dgm:presLayoutVars>
      </dgm:prSet>
      <dgm:spPr/>
    </dgm:pt>
    <dgm:pt modelId="{B405B871-DC43-466F-AD20-74C15B49EE12}" type="pres">
      <dgm:prSet presAssocID="{EE3C6B49-D0AC-4C02-A3A4-05D7840986FB}" presName="spacer" presStyleCnt="0"/>
      <dgm:spPr/>
    </dgm:pt>
    <dgm:pt modelId="{AF513AB5-11F4-43AD-94B5-3BAAB67A8306}" type="pres">
      <dgm:prSet presAssocID="{A8070A3A-5566-4F85-A6D6-9238BF469A9B}" presName="parentText" presStyleLbl="node1" presStyleIdx="1" presStyleCnt="4">
        <dgm:presLayoutVars>
          <dgm:chMax val="0"/>
          <dgm:bulletEnabled val="1"/>
        </dgm:presLayoutVars>
      </dgm:prSet>
      <dgm:spPr/>
    </dgm:pt>
    <dgm:pt modelId="{FF30F28B-CC00-47BE-AAF8-3CBB4C751A11}" type="pres">
      <dgm:prSet presAssocID="{FA485921-254B-4E3E-AB90-E791316B79F3}" presName="spacer" presStyleCnt="0"/>
      <dgm:spPr/>
    </dgm:pt>
    <dgm:pt modelId="{042E48BE-9811-4E96-AC27-6E0FE2A80868}" type="pres">
      <dgm:prSet presAssocID="{A7F8C572-1CC4-4652-8B54-C64F0A14000F}" presName="parentText" presStyleLbl="node1" presStyleIdx="2" presStyleCnt="4">
        <dgm:presLayoutVars>
          <dgm:chMax val="0"/>
          <dgm:bulletEnabled val="1"/>
        </dgm:presLayoutVars>
      </dgm:prSet>
      <dgm:spPr/>
    </dgm:pt>
    <dgm:pt modelId="{72595EAD-4061-4D12-8304-3FB8F76550A2}" type="pres">
      <dgm:prSet presAssocID="{25EDD5EE-018F-472B-BAE5-10766656F804}" presName="spacer" presStyleCnt="0"/>
      <dgm:spPr/>
    </dgm:pt>
    <dgm:pt modelId="{566024BD-6F9D-460C-8AA1-C4DEC7397E5E}" type="pres">
      <dgm:prSet presAssocID="{C78809FA-830A-4EBA-8FF7-0DC4293CFB14}" presName="parentText" presStyleLbl="node1" presStyleIdx="3" presStyleCnt="4">
        <dgm:presLayoutVars>
          <dgm:chMax val="0"/>
          <dgm:bulletEnabled val="1"/>
        </dgm:presLayoutVars>
      </dgm:prSet>
      <dgm:spPr/>
    </dgm:pt>
  </dgm:ptLst>
  <dgm:cxnLst>
    <dgm:cxn modelId="{946D1207-51F7-45AB-9F28-11922D4937D8}" type="presOf" srcId="{A7F8C572-1CC4-4652-8B54-C64F0A14000F}" destId="{042E48BE-9811-4E96-AC27-6E0FE2A80868}" srcOrd="0" destOrd="0" presId="urn:microsoft.com/office/officeart/2005/8/layout/vList2"/>
    <dgm:cxn modelId="{E5598712-FC00-4E16-A098-FE523CF44B4E}" srcId="{D0961099-915D-44D7-BF15-CB69852CAFF6}" destId="{A8070A3A-5566-4F85-A6D6-9238BF469A9B}" srcOrd="1" destOrd="0" parTransId="{9BA8523E-90F3-49CE-BF92-E6405310A4FF}" sibTransId="{FA485921-254B-4E3E-AB90-E791316B79F3}"/>
    <dgm:cxn modelId="{F4D30933-82C2-4F49-8EE7-A911133910B1}" type="presOf" srcId="{382D8F09-9349-40E7-85C4-828D74D909FD}" destId="{2D6B6ED4-13AD-4781-B6AB-D372A85523B7}" srcOrd="0" destOrd="0" presId="urn:microsoft.com/office/officeart/2005/8/layout/vList2"/>
    <dgm:cxn modelId="{84445257-CB85-46CE-B88F-7C6BE0C8816C}" srcId="{D0961099-915D-44D7-BF15-CB69852CAFF6}" destId="{382D8F09-9349-40E7-85C4-828D74D909FD}" srcOrd="0" destOrd="0" parTransId="{B0E83D79-5CAC-4546-ACE1-0DD055D2A342}" sibTransId="{EE3C6B49-D0AC-4C02-A3A4-05D7840986FB}"/>
    <dgm:cxn modelId="{46A5C394-A73A-4FF4-81DF-B4B66D8069F0}" srcId="{D0961099-915D-44D7-BF15-CB69852CAFF6}" destId="{A7F8C572-1CC4-4652-8B54-C64F0A14000F}" srcOrd="2" destOrd="0" parTransId="{0A2BFDF0-1747-453B-B010-3E25DF8A880F}" sibTransId="{25EDD5EE-018F-472B-BAE5-10766656F804}"/>
    <dgm:cxn modelId="{DF334BC3-DC13-40F9-95AC-F4862C046900}" type="presOf" srcId="{D0961099-915D-44D7-BF15-CB69852CAFF6}" destId="{8AC06B04-80F8-4B2B-85DE-A03931EFE81D}" srcOrd="0" destOrd="0" presId="urn:microsoft.com/office/officeart/2005/8/layout/vList2"/>
    <dgm:cxn modelId="{D1BE0DCA-74A1-4DF1-9C3D-E672C1B5AABE}" type="presOf" srcId="{C78809FA-830A-4EBA-8FF7-0DC4293CFB14}" destId="{566024BD-6F9D-460C-8AA1-C4DEC7397E5E}" srcOrd="0" destOrd="0" presId="urn:microsoft.com/office/officeart/2005/8/layout/vList2"/>
    <dgm:cxn modelId="{9217C1E1-0909-43F1-B4C6-E8248791F77E}" type="presOf" srcId="{A8070A3A-5566-4F85-A6D6-9238BF469A9B}" destId="{AF513AB5-11F4-43AD-94B5-3BAAB67A8306}" srcOrd="0" destOrd="0" presId="urn:microsoft.com/office/officeart/2005/8/layout/vList2"/>
    <dgm:cxn modelId="{C4BFBEF7-4B38-412A-9AEC-19CEC690D9AC}" srcId="{D0961099-915D-44D7-BF15-CB69852CAFF6}" destId="{C78809FA-830A-4EBA-8FF7-0DC4293CFB14}" srcOrd="3" destOrd="0" parTransId="{FE7F3321-B496-4307-B5BD-07EDE60E877A}" sibTransId="{7F050F36-BA46-4718-B0D5-E0D293942EF3}"/>
    <dgm:cxn modelId="{1F50A461-2AD3-4010-8701-2BFF7A0141FA}" type="presParOf" srcId="{8AC06B04-80F8-4B2B-85DE-A03931EFE81D}" destId="{2D6B6ED4-13AD-4781-B6AB-D372A85523B7}" srcOrd="0" destOrd="0" presId="urn:microsoft.com/office/officeart/2005/8/layout/vList2"/>
    <dgm:cxn modelId="{74E0F4E7-B7E0-41D9-80E3-34E53A0D7A01}" type="presParOf" srcId="{8AC06B04-80F8-4B2B-85DE-A03931EFE81D}" destId="{B405B871-DC43-466F-AD20-74C15B49EE12}" srcOrd="1" destOrd="0" presId="urn:microsoft.com/office/officeart/2005/8/layout/vList2"/>
    <dgm:cxn modelId="{B03805C4-CF83-432C-AC3D-7834754E7D6E}" type="presParOf" srcId="{8AC06B04-80F8-4B2B-85DE-A03931EFE81D}" destId="{AF513AB5-11F4-43AD-94B5-3BAAB67A8306}" srcOrd="2" destOrd="0" presId="urn:microsoft.com/office/officeart/2005/8/layout/vList2"/>
    <dgm:cxn modelId="{5CCE1C9E-63A1-4C2A-BE1B-1930BF644348}" type="presParOf" srcId="{8AC06B04-80F8-4B2B-85DE-A03931EFE81D}" destId="{FF30F28B-CC00-47BE-AAF8-3CBB4C751A11}" srcOrd="3" destOrd="0" presId="urn:microsoft.com/office/officeart/2005/8/layout/vList2"/>
    <dgm:cxn modelId="{852D6816-D390-4716-BB8D-09B16C43146F}" type="presParOf" srcId="{8AC06B04-80F8-4B2B-85DE-A03931EFE81D}" destId="{042E48BE-9811-4E96-AC27-6E0FE2A80868}" srcOrd="4" destOrd="0" presId="urn:microsoft.com/office/officeart/2005/8/layout/vList2"/>
    <dgm:cxn modelId="{6F1ED5C1-0B3D-474B-87DF-F38C3303227F}" type="presParOf" srcId="{8AC06B04-80F8-4B2B-85DE-A03931EFE81D}" destId="{72595EAD-4061-4D12-8304-3FB8F76550A2}" srcOrd="5" destOrd="0" presId="urn:microsoft.com/office/officeart/2005/8/layout/vList2"/>
    <dgm:cxn modelId="{85207754-8414-472D-AE1C-DE0DFDA8B0E5}" type="presParOf" srcId="{8AC06B04-80F8-4B2B-85DE-A03931EFE81D}" destId="{566024BD-6F9D-460C-8AA1-C4DEC7397E5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B7E7E-6D16-4AEE-A88F-8E3C989E9FEB}">
      <dsp:nvSpPr>
        <dsp:cNvPr id="0" name=""/>
        <dsp:cNvSpPr/>
      </dsp:nvSpPr>
      <dsp:spPr>
        <a:xfrm>
          <a:off x="0" y="359"/>
          <a:ext cx="7698475" cy="8417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4F1F96-9D7B-4AD7-ABFD-1E604BFA3B24}">
      <dsp:nvSpPr>
        <dsp:cNvPr id="0" name=""/>
        <dsp:cNvSpPr/>
      </dsp:nvSpPr>
      <dsp:spPr>
        <a:xfrm>
          <a:off x="254640" y="189761"/>
          <a:ext cx="462982" cy="4629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7AD288-070A-480A-9B77-DCDE73BE9431}">
      <dsp:nvSpPr>
        <dsp:cNvPr id="0" name=""/>
        <dsp:cNvSpPr/>
      </dsp:nvSpPr>
      <dsp:spPr>
        <a:xfrm>
          <a:off x="972262" y="359"/>
          <a:ext cx="6726212" cy="841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089" tIns="89089" rIns="89089" bIns="89089" numCol="1" spcCol="1270" anchor="ctr" anchorCtr="0">
          <a:noAutofit/>
        </a:bodyPr>
        <a:lstStyle/>
        <a:p>
          <a:pPr marL="0" lvl="0" indent="0" algn="l" defTabSz="666750">
            <a:lnSpc>
              <a:spcPct val="100000"/>
            </a:lnSpc>
            <a:spcBef>
              <a:spcPct val="0"/>
            </a:spcBef>
            <a:spcAft>
              <a:spcPct val="35000"/>
            </a:spcAft>
            <a:buNone/>
          </a:pPr>
          <a:r>
            <a:rPr lang="en-GB" sz="1500" b="1" i="0" kern="1200" dirty="0">
              <a:latin typeface="Arial" panose="020B0604020202020204" pitchFamily="34" charset="0"/>
              <a:cs typeface="Arial" panose="020B0604020202020204" pitchFamily="34" charset="0"/>
            </a:rPr>
            <a:t>Primary care</a:t>
          </a:r>
          <a:r>
            <a:rPr lang="en-GB" sz="1500" b="0" i="0" kern="1200" dirty="0">
              <a:latin typeface="Arial" panose="020B0604020202020204" pitchFamily="34" charset="0"/>
              <a:cs typeface="Arial" panose="020B0604020202020204" pitchFamily="34" charset="0"/>
            </a:rPr>
            <a:t> is often the </a:t>
          </a:r>
          <a:r>
            <a:rPr lang="en-GB" sz="1500" b="1" i="0" kern="1200" dirty="0">
              <a:latin typeface="Arial" panose="020B0604020202020204" pitchFamily="34" charset="0"/>
              <a:cs typeface="Arial" panose="020B0604020202020204" pitchFamily="34" charset="0"/>
            </a:rPr>
            <a:t>first point of contact</a:t>
          </a:r>
          <a:r>
            <a:rPr lang="en-GB" sz="1500" b="0" i="0" kern="1200" dirty="0">
              <a:latin typeface="Arial" panose="020B0604020202020204" pitchFamily="34" charset="0"/>
              <a:cs typeface="Arial" panose="020B0604020202020204" pitchFamily="34" charset="0"/>
            </a:rPr>
            <a:t> for people in need of healthcare, provided by professionals such as </a:t>
          </a:r>
          <a:r>
            <a:rPr lang="en-GB" sz="1500" b="1" i="0" kern="1200" dirty="0">
              <a:latin typeface="Arial" panose="020B0604020202020204" pitchFamily="34" charset="0"/>
              <a:cs typeface="Arial" panose="020B0604020202020204" pitchFamily="34" charset="0"/>
            </a:rPr>
            <a:t>GPs, dentists,</a:t>
          </a:r>
          <a:r>
            <a:rPr lang="en-GB" sz="1500" b="0" i="0" kern="1200" dirty="0">
              <a:latin typeface="Arial" panose="020B0604020202020204" pitchFamily="34" charset="0"/>
              <a:cs typeface="Arial" panose="020B0604020202020204" pitchFamily="34" charset="0"/>
            </a:rPr>
            <a:t> </a:t>
          </a:r>
          <a:r>
            <a:rPr lang="en-GB" sz="1500" b="1" i="0" kern="1200" dirty="0">
              <a:latin typeface="Arial" panose="020B0604020202020204" pitchFamily="34" charset="0"/>
              <a:cs typeface="Arial" panose="020B0604020202020204" pitchFamily="34" charset="0"/>
            </a:rPr>
            <a:t>pharmacists</a:t>
          </a:r>
          <a:r>
            <a:rPr lang="en-GB" sz="1500" b="0" i="0" kern="1200" dirty="0">
              <a:latin typeface="Arial" panose="020B0604020202020204" pitchFamily="34" charset="0"/>
              <a:cs typeface="Arial" panose="020B0604020202020204" pitchFamily="34" charset="0"/>
            </a:rPr>
            <a:t> and.  Primary Care is the ‘</a:t>
          </a:r>
          <a:r>
            <a:rPr lang="en-GB" sz="1500" b="1" i="0" kern="1200" dirty="0">
              <a:latin typeface="Arial" panose="020B0604020202020204" pitchFamily="34" charset="0"/>
              <a:cs typeface="Arial" panose="020B0604020202020204" pitchFamily="34" charset="0"/>
            </a:rPr>
            <a:t>front door’</a:t>
          </a:r>
          <a:r>
            <a:rPr lang="en-GB" sz="1500" b="0" i="0" kern="1200" dirty="0">
              <a:latin typeface="Arial" panose="020B0604020202020204" pitchFamily="34" charset="0"/>
              <a:cs typeface="Arial" panose="020B0604020202020204" pitchFamily="34" charset="0"/>
            </a:rPr>
            <a:t> of the NHS. </a:t>
          </a:r>
          <a:endParaRPr lang="en-US" sz="1500" kern="1200" dirty="0">
            <a:latin typeface="Arial" panose="020B0604020202020204" pitchFamily="34" charset="0"/>
            <a:cs typeface="Arial" panose="020B0604020202020204" pitchFamily="34" charset="0"/>
          </a:endParaRPr>
        </a:p>
      </dsp:txBody>
      <dsp:txXfrm>
        <a:off x="972262" y="359"/>
        <a:ext cx="6726212" cy="841785"/>
      </dsp:txXfrm>
    </dsp:sp>
    <dsp:sp modelId="{E5E9E073-814B-4316-9798-8684D7059CA6}">
      <dsp:nvSpPr>
        <dsp:cNvPr id="0" name=""/>
        <dsp:cNvSpPr/>
      </dsp:nvSpPr>
      <dsp:spPr>
        <a:xfrm>
          <a:off x="0" y="1052592"/>
          <a:ext cx="7698475" cy="8417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8D91A2-FCA3-4BAC-8A24-C05B76B3B8B6}">
      <dsp:nvSpPr>
        <dsp:cNvPr id="0" name=""/>
        <dsp:cNvSpPr/>
      </dsp:nvSpPr>
      <dsp:spPr>
        <a:xfrm>
          <a:off x="254640" y="1241993"/>
          <a:ext cx="462982" cy="4629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0CB4C0-085F-4DAA-81BE-367E6206499D}">
      <dsp:nvSpPr>
        <dsp:cNvPr id="0" name=""/>
        <dsp:cNvSpPr/>
      </dsp:nvSpPr>
      <dsp:spPr>
        <a:xfrm>
          <a:off x="972262" y="1052592"/>
          <a:ext cx="6726212" cy="841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089" tIns="89089" rIns="89089" bIns="89089" numCol="1" spcCol="1270" anchor="ctr" anchorCtr="0">
          <a:noAutofit/>
        </a:bodyPr>
        <a:lstStyle/>
        <a:p>
          <a:pPr marL="0" lvl="0" indent="0" algn="l" defTabSz="666750">
            <a:lnSpc>
              <a:spcPct val="100000"/>
            </a:lnSpc>
            <a:spcBef>
              <a:spcPct val="0"/>
            </a:spcBef>
            <a:spcAft>
              <a:spcPct val="35000"/>
            </a:spcAft>
            <a:buNone/>
          </a:pPr>
          <a:r>
            <a:rPr lang="en-GB" sz="1500" b="1" i="0" kern="1200" dirty="0">
              <a:latin typeface="Arial" panose="020B0604020202020204" pitchFamily="34" charset="0"/>
              <a:cs typeface="Arial" panose="020B0604020202020204" pitchFamily="34" charset="0"/>
            </a:rPr>
            <a:t>Secondary care</a:t>
          </a:r>
          <a:r>
            <a:rPr lang="en-GB" sz="1500" b="0" i="0" kern="1200" dirty="0">
              <a:latin typeface="Arial" panose="020B0604020202020204" pitchFamily="34" charset="0"/>
              <a:cs typeface="Arial" panose="020B0604020202020204" pitchFamily="34" charset="0"/>
            </a:rPr>
            <a:t>, sometimes referred to as ‘hospital and community care’ can either be planned (elective) care planned (elective) care or urgent and emergency care. </a:t>
          </a:r>
          <a:endParaRPr lang="en-US" sz="1500" kern="1200" dirty="0">
            <a:latin typeface="Arial" panose="020B0604020202020204" pitchFamily="34" charset="0"/>
            <a:cs typeface="Arial" panose="020B0604020202020204" pitchFamily="34" charset="0"/>
          </a:endParaRPr>
        </a:p>
      </dsp:txBody>
      <dsp:txXfrm>
        <a:off x="972262" y="1052592"/>
        <a:ext cx="6726212" cy="841785"/>
      </dsp:txXfrm>
    </dsp:sp>
    <dsp:sp modelId="{AC9F6F3A-9ECD-4D81-AFDA-93A8E9DAECAA}">
      <dsp:nvSpPr>
        <dsp:cNvPr id="0" name=""/>
        <dsp:cNvSpPr/>
      </dsp:nvSpPr>
      <dsp:spPr>
        <a:xfrm>
          <a:off x="0" y="2104824"/>
          <a:ext cx="7698475" cy="8417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1346A7-98CD-4FC2-A13C-768EF99BF84D}">
      <dsp:nvSpPr>
        <dsp:cNvPr id="0" name=""/>
        <dsp:cNvSpPr/>
      </dsp:nvSpPr>
      <dsp:spPr>
        <a:xfrm>
          <a:off x="254640" y="2294226"/>
          <a:ext cx="462982" cy="4629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3CE9AE-7832-44EB-9991-1E21645A1508}">
      <dsp:nvSpPr>
        <dsp:cNvPr id="0" name=""/>
        <dsp:cNvSpPr/>
      </dsp:nvSpPr>
      <dsp:spPr>
        <a:xfrm>
          <a:off x="972262" y="2104824"/>
          <a:ext cx="6726212" cy="841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089" tIns="89089" rIns="89089" bIns="89089" numCol="1" spcCol="1270" anchor="ctr" anchorCtr="0">
          <a:noAutofit/>
        </a:bodyPr>
        <a:lstStyle/>
        <a:p>
          <a:pPr marL="0" lvl="0" indent="0" algn="l" defTabSz="666750">
            <a:lnSpc>
              <a:spcPct val="100000"/>
            </a:lnSpc>
            <a:spcBef>
              <a:spcPct val="0"/>
            </a:spcBef>
            <a:spcAft>
              <a:spcPct val="35000"/>
            </a:spcAft>
            <a:buNone/>
          </a:pPr>
          <a:r>
            <a:rPr lang="en-GB" sz="1500" b="1" i="0" kern="1200" dirty="0">
              <a:latin typeface="Arial" panose="020B0604020202020204" pitchFamily="34" charset="0"/>
              <a:cs typeface="Arial" panose="020B0604020202020204" pitchFamily="34" charset="0"/>
            </a:rPr>
            <a:t>Tertiary care </a:t>
          </a:r>
          <a:r>
            <a:rPr lang="en-GB" sz="1500" b="0" i="0" kern="1200" dirty="0">
              <a:latin typeface="Arial" panose="020B0604020202020204" pitchFamily="34" charset="0"/>
              <a:cs typeface="Arial" panose="020B0604020202020204" pitchFamily="34" charset="0"/>
            </a:rPr>
            <a:t>refers to highly </a:t>
          </a:r>
          <a:r>
            <a:rPr lang="en-GB" sz="1500" b="1" i="0" kern="1200" dirty="0">
              <a:latin typeface="Arial" panose="020B0604020202020204" pitchFamily="34" charset="0"/>
              <a:cs typeface="Arial" panose="020B0604020202020204" pitchFamily="34" charset="0"/>
            </a:rPr>
            <a:t>specialised treatment</a:t>
          </a:r>
          <a:r>
            <a:rPr lang="en-GB" sz="1500" b="0" i="0" kern="1200" dirty="0">
              <a:latin typeface="Arial" panose="020B0604020202020204" pitchFamily="34" charset="0"/>
              <a:cs typeface="Arial" panose="020B0604020202020204" pitchFamily="34" charset="0"/>
            </a:rPr>
            <a:t> such as neurosurgery, transplants, and secure forensic mental health services. </a:t>
          </a:r>
          <a:endParaRPr lang="en-US" sz="1500" kern="1200" dirty="0">
            <a:latin typeface="Arial" panose="020B0604020202020204" pitchFamily="34" charset="0"/>
            <a:cs typeface="Arial" panose="020B0604020202020204" pitchFamily="34" charset="0"/>
          </a:endParaRPr>
        </a:p>
      </dsp:txBody>
      <dsp:txXfrm>
        <a:off x="972262" y="2104824"/>
        <a:ext cx="6726212" cy="8417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935CA-35BB-43D7-933F-4F0C612A1C27}">
      <dsp:nvSpPr>
        <dsp:cNvPr id="0" name=""/>
        <dsp:cNvSpPr/>
      </dsp:nvSpPr>
      <dsp:spPr>
        <a:xfrm>
          <a:off x="403474" y="714800"/>
          <a:ext cx="654169" cy="6541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97FF5E-5618-4CCC-86C7-CB35D9581B4A}">
      <dsp:nvSpPr>
        <dsp:cNvPr id="0" name=""/>
        <dsp:cNvSpPr/>
      </dsp:nvSpPr>
      <dsp:spPr>
        <a:xfrm>
          <a:off x="3704" y="1587081"/>
          <a:ext cx="1453710" cy="581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kern="1200" dirty="0">
              <a:latin typeface="Arial" panose="020B0604020202020204" pitchFamily="34" charset="0"/>
              <a:cs typeface="Arial" panose="020B0604020202020204" pitchFamily="34" charset="0"/>
            </a:rPr>
            <a:t>Working together for patients</a:t>
          </a:r>
          <a:endParaRPr lang="en-US" sz="1500" kern="1200" dirty="0">
            <a:latin typeface="Arial" panose="020B0604020202020204" pitchFamily="34" charset="0"/>
            <a:cs typeface="Arial" panose="020B0604020202020204" pitchFamily="34" charset="0"/>
          </a:endParaRPr>
        </a:p>
      </dsp:txBody>
      <dsp:txXfrm>
        <a:off x="3704" y="1587081"/>
        <a:ext cx="1453710" cy="581484"/>
      </dsp:txXfrm>
    </dsp:sp>
    <dsp:sp modelId="{61981962-534C-4C18-8FE0-6848AF15F333}">
      <dsp:nvSpPr>
        <dsp:cNvPr id="0" name=""/>
        <dsp:cNvSpPr/>
      </dsp:nvSpPr>
      <dsp:spPr>
        <a:xfrm>
          <a:off x="2111585" y="714800"/>
          <a:ext cx="654169" cy="6541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CE223B-9BD3-4CB9-9100-DB093F46BF88}">
      <dsp:nvSpPr>
        <dsp:cNvPr id="0" name=""/>
        <dsp:cNvSpPr/>
      </dsp:nvSpPr>
      <dsp:spPr>
        <a:xfrm>
          <a:off x="1711814" y="1587081"/>
          <a:ext cx="1453710" cy="581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kern="1200" dirty="0">
              <a:latin typeface="Arial" panose="020B0604020202020204" pitchFamily="34" charset="0"/>
              <a:cs typeface="Arial" panose="020B0604020202020204" pitchFamily="34" charset="0"/>
            </a:rPr>
            <a:t>Respect and dignity</a:t>
          </a:r>
          <a:endParaRPr lang="en-US" sz="1500" kern="1200" dirty="0">
            <a:latin typeface="Arial" panose="020B0604020202020204" pitchFamily="34" charset="0"/>
            <a:cs typeface="Arial" panose="020B0604020202020204" pitchFamily="34" charset="0"/>
          </a:endParaRPr>
        </a:p>
      </dsp:txBody>
      <dsp:txXfrm>
        <a:off x="1711814" y="1587081"/>
        <a:ext cx="1453710" cy="581484"/>
      </dsp:txXfrm>
    </dsp:sp>
    <dsp:sp modelId="{916197E6-AC30-4816-A13F-EC650B4BBACA}">
      <dsp:nvSpPr>
        <dsp:cNvPr id="0" name=""/>
        <dsp:cNvSpPr/>
      </dsp:nvSpPr>
      <dsp:spPr>
        <a:xfrm>
          <a:off x="3819695" y="714800"/>
          <a:ext cx="654169" cy="6541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6263F1-4AB1-4ECE-8E81-BDA8EDAB5C83}">
      <dsp:nvSpPr>
        <dsp:cNvPr id="0" name=""/>
        <dsp:cNvSpPr/>
      </dsp:nvSpPr>
      <dsp:spPr>
        <a:xfrm>
          <a:off x="3419924" y="1587081"/>
          <a:ext cx="1453710" cy="581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kern="1200" dirty="0">
              <a:latin typeface="Arial" panose="020B0604020202020204" pitchFamily="34" charset="0"/>
              <a:cs typeface="Arial" panose="020B0604020202020204" pitchFamily="34" charset="0"/>
            </a:rPr>
            <a:t>Commitment to quality of care</a:t>
          </a:r>
          <a:endParaRPr lang="en-US" sz="1500" kern="1200" dirty="0">
            <a:latin typeface="Arial" panose="020B0604020202020204" pitchFamily="34" charset="0"/>
            <a:cs typeface="Arial" panose="020B0604020202020204" pitchFamily="34" charset="0"/>
          </a:endParaRPr>
        </a:p>
      </dsp:txBody>
      <dsp:txXfrm>
        <a:off x="3419924" y="1587081"/>
        <a:ext cx="1453710" cy="581484"/>
      </dsp:txXfrm>
    </dsp:sp>
    <dsp:sp modelId="{6BA46812-F37E-4AFC-8FD7-B5452A300CA4}">
      <dsp:nvSpPr>
        <dsp:cNvPr id="0" name=""/>
        <dsp:cNvSpPr/>
      </dsp:nvSpPr>
      <dsp:spPr>
        <a:xfrm>
          <a:off x="5527805" y="714800"/>
          <a:ext cx="654169" cy="6541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1AC2ED-43E2-4647-8A43-28EB965B64DB}">
      <dsp:nvSpPr>
        <dsp:cNvPr id="0" name=""/>
        <dsp:cNvSpPr/>
      </dsp:nvSpPr>
      <dsp:spPr>
        <a:xfrm>
          <a:off x="5128035" y="1587081"/>
          <a:ext cx="1453710" cy="581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kern="1200" dirty="0">
              <a:latin typeface="Arial" panose="020B0604020202020204" pitchFamily="34" charset="0"/>
              <a:cs typeface="Arial" panose="020B0604020202020204" pitchFamily="34" charset="0"/>
            </a:rPr>
            <a:t>Compassion</a:t>
          </a:r>
          <a:endParaRPr lang="en-US" sz="1500" kern="1200" dirty="0">
            <a:latin typeface="Arial" panose="020B0604020202020204" pitchFamily="34" charset="0"/>
            <a:cs typeface="Arial" panose="020B0604020202020204" pitchFamily="34" charset="0"/>
          </a:endParaRPr>
        </a:p>
      </dsp:txBody>
      <dsp:txXfrm>
        <a:off x="5128035" y="1587081"/>
        <a:ext cx="1453710" cy="581484"/>
      </dsp:txXfrm>
    </dsp:sp>
    <dsp:sp modelId="{1747EBAA-4318-4C14-A263-A0EFCEE45FC2}">
      <dsp:nvSpPr>
        <dsp:cNvPr id="0" name=""/>
        <dsp:cNvSpPr/>
      </dsp:nvSpPr>
      <dsp:spPr>
        <a:xfrm>
          <a:off x="7235916" y="714800"/>
          <a:ext cx="654169" cy="65416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D1E0D1-F0A3-439C-A626-F3B9D8417EEB}">
      <dsp:nvSpPr>
        <dsp:cNvPr id="0" name=""/>
        <dsp:cNvSpPr/>
      </dsp:nvSpPr>
      <dsp:spPr>
        <a:xfrm>
          <a:off x="6836145" y="1587081"/>
          <a:ext cx="1453710" cy="581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kern="1200" dirty="0">
              <a:latin typeface="Arial" panose="020B0604020202020204" pitchFamily="34" charset="0"/>
              <a:cs typeface="Arial" panose="020B0604020202020204" pitchFamily="34" charset="0"/>
            </a:rPr>
            <a:t>Improving lives</a:t>
          </a:r>
          <a:endParaRPr lang="en-US" sz="1500" kern="1200" dirty="0">
            <a:latin typeface="Arial" panose="020B0604020202020204" pitchFamily="34" charset="0"/>
            <a:cs typeface="Arial" panose="020B0604020202020204" pitchFamily="34" charset="0"/>
          </a:endParaRPr>
        </a:p>
      </dsp:txBody>
      <dsp:txXfrm>
        <a:off x="6836145" y="1587081"/>
        <a:ext cx="1453710" cy="581484"/>
      </dsp:txXfrm>
    </dsp:sp>
    <dsp:sp modelId="{116E0722-F9C9-482A-BC8A-18A9CE6C7E57}">
      <dsp:nvSpPr>
        <dsp:cNvPr id="0" name=""/>
        <dsp:cNvSpPr/>
      </dsp:nvSpPr>
      <dsp:spPr>
        <a:xfrm>
          <a:off x="8944026" y="714800"/>
          <a:ext cx="654169" cy="65416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89F03D-1A11-4DE3-8489-7AD89801EB51}">
      <dsp:nvSpPr>
        <dsp:cNvPr id="0" name=""/>
        <dsp:cNvSpPr/>
      </dsp:nvSpPr>
      <dsp:spPr>
        <a:xfrm>
          <a:off x="8544255" y="1587081"/>
          <a:ext cx="1453710" cy="581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kern="1200" dirty="0">
              <a:latin typeface="Arial" panose="020B0604020202020204" pitchFamily="34" charset="0"/>
              <a:cs typeface="Arial" panose="020B0604020202020204" pitchFamily="34" charset="0"/>
            </a:rPr>
            <a:t>Everyone counts</a:t>
          </a:r>
          <a:endParaRPr lang="en-US" sz="1500" kern="1200" dirty="0">
            <a:latin typeface="Arial" panose="020B0604020202020204" pitchFamily="34" charset="0"/>
            <a:cs typeface="Arial" panose="020B0604020202020204" pitchFamily="34" charset="0"/>
          </a:endParaRPr>
        </a:p>
      </dsp:txBody>
      <dsp:txXfrm>
        <a:off x="8544255" y="1587081"/>
        <a:ext cx="1453710" cy="5814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55B7B-6586-4208-A049-BAA3B014168B}">
      <dsp:nvSpPr>
        <dsp:cNvPr id="0" name=""/>
        <dsp:cNvSpPr/>
      </dsp:nvSpPr>
      <dsp:spPr>
        <a:xfrm>
          <a:off x="264535" y="512"/>
          <a:ext cx="1513798" cy="90827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NHS Commissioners</a:t>
          </a:r>
          <a:endParaRPr lang="en-US" sz="1100" kern="1200"/>
        </a:p>
      </dsp:txBody>
      <dsp:txXfrm>
        <a:off x="264535" y="512"/>
        <a:ext cx="1513798" cy="908279"/>
      </dsp:txXfrm>
    </dsp:sp>
    <dsp:sp modelId="{F0425C54-9407-429D-BBDF-C8853746BCC9}">
      <dsp:nvSpPr>
        <dsp:cNvPr id="0" name=""/>
        <dsp:cNvSpPr/>
      </dsp:nvSpPr>
      <dsp:spPr>
        <a:xfrm>
          <a:off x="1929713" y="512"/>
          <a:ext cx="1513798" cy="90827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NHS Provider Trusts</a:t>
          </a:r>
          <a:endParaRPr lang="en-US" sz="1100" kern="1200"/>
        </a:p>
      </dsp:txBody>
      <dsp:txXfrm>
        <a:off x="1929713" y="512"/>
        <a:ext cx="1513798" cy="908279"/>
      </dsp:txXfrm>
    </dsp:sp>
    <dsp:sp modelId="{E0591FB4-ED3E-4BED-B802-0F471D228816}">
      <dsp:nvSpPr>
        <dsp:cNvPr id="0" name=""/>
        <dsp:cNvSpPr/>
      </dsp:nvSpPr>
      <dsp:spPr>
        <a:xfrm>
          <a:off x="3594892" y="512"/>
          <a:ext cx="1513798" cy="90827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Local government</a:t>
          </a:r>
          <a:endParaRPr lang="en-US" sz="1100" kern="1200"/>
        </a:p>
      </dsp:txBody>
      <dsp:txXfrm>
        <a:off x="3594892" y="512"/>
        <a:ext cx="1513798" cy="908279"/>
      </dsp:txXfrm>
    </dsp:sp>
    <dsp:sp modelId="{8B64A7B8-8AA1-445E-A2D2-CD5FC78F624C}">
      <dsp:nvSpPr>
        <dsp:cNvPr id="0" name=""/>
        <dsp:cNvSpPr/>
      </dsp:nvSpPr>
      <dsp:spPr>
        <a:xfrm>
          <a:off x="5260070" y="512"/>
          <a:ext cx="1513798" cy="90827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NHS regulators</a:t>
          </a:r>
          <a:endParaRPr lang="en-US" sz="1100" kern="1200"/>
        </a:p>
      </dsp:txBody>
      <dsp:txXfrm>
        <a:off x="5260070" y="512"/>
        <a:ext cx="1513798" cy="908279"/>
      </dsp:txXfrm>
    </dsp:sp>
    <dsp:sp modelId="{8F632125-1F5E-413D-856A-093B0486B32B}">
      <dsp:nvSpPr>
        <dsp:cNvPr id="0" name=""/>
        <dsp:cNvSpPr/>
      </dsp:nvSpPr>
      <dsp:spPr>
        <a:xfrm>
          <a:off x="6925249" y="512"/>
          <a:ext cx="1513798" cy="90827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Primary care – GPs, community pharmacists, optometrists and dentists</a:t>
          </a:r>
          <a:endParaRPr lang="en-US" sz="1100" kern="1200"/>
        </a:p>
      </dsp:txBody>
      <dsp:txXfrm>
        <a:off x="6925249" y="512"/>
        <a:ext cx="1513798" cy="908279"/>
      </dsp:txXfrm>
    </dsp:sp>
    <dsp:sp modelId="{48786DCC-E494-4E9E-89DC-CC9B488B322E}">
      <dsp:nvSpPr>
        <dsp:cNvPr id="0" name=""/>
        <dsp:cNvSpPr/>
      </dsp:nvSpPr>
      <dsp:spPr>
        <a:xfrm>
          <a:off x="8590428" y="512"/>
          <a:ext cx="1513798" cy="90827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Independent sector providers</a:t>
          </a:r>
          <a:endParaRPr lang="en-US" sz="1100" kern="1200"/>
        </a:p>
      </dsp:txBody>
      <dsp:txXfrm>
        <a:off x="8590428" y="512"/>
        <a:ext cx="1513798" cy="908279"/>
      </dsp:txXfrm>
    </dsp:sp>
    <dsp:sp modelId="{18DAD495-ED57-491A-920F-3AA24C38C692}">
      <dsp:nvSpPr>
        <dsp:cNvPr id="0" name=""/>
        <dsp:cNvSpPr/>
      </dsp:nvSpPr>
      <dsp:spPr>
        <a:xfrm>
          <a:off x="1097124" y="1060171"/>
          <a:ext cx="1513798" cy="90827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Community and voluntary sectors</a:t>
          </a:r>
          <a:endParaRPr lang="en-US" sz="1100" kern="1200"/>
        </a:p>
      </dsp:txBody>
      <dsp:txXfrm>
        <a:off x="1097124" y="1060171"/>
        <a:ext cx="1513798" cy="908279"/>
      </dsp:txXfrm>
    </dsp:sp>
    <dsp:sp modelId="{42AA8F4C-6AD6-4CBD-B66A-9A6B52673E97}">
      <dsp:nvSpPr>
        <dsp:cNvPr id="0" name=""/>
        <dsp:cNvSpPr/>
      </dsp:nvSpPr>
      <dsp:spPr>
        <a:xfrm>
          <a:off x="2762303" y="1060171"/>
          <a:ext cx="1513798" cy="90827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Public</a:t>
          </a:r>
          <a:endParaRPr lang="en-US" sz="1100" kern="1200"/>
        </a:p>
      </dsp:txBody>
      <dsp:txXfrm>
        <a:off x="2762303" y="1060171"/>
        <a:ext cx="1513798" cy="908279"/>
      </dsp:txXfrm>
    </dsp:sp>
    <dsp:sp modelId="{56946991-C051-4AA5-82C2-219561651D76}">
      <dsp:nvSpPr>
        <dsp:cNvPr id="0" name=""/>
        <dsp:cNvSpPr/>
      </dsp:nvSpPr>
      <dsp:spPr>
        <a:xfrm>
          <a:off x="4427481" y="1060171"/>
          <a:ext cx="1513798" cy="90827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Patient and carer groups, </a:t>
          </a:r>
          <a:endParaRPr lang="en-US" sz="1100" kern="1200"/>
        </a:p>
      </dsp:txBody>
      <dsp:txXfrm>
        <a:off x="4427481" y="1060171"/>
        <a:ext cx="1513798" cy="908279"/>
      </dsp:txXfrm>
    </dsp:sp>
    <dsp:sp modelId="{1C4BE04B-FF3A-4191-AF66-D6BFD842BD25}">
      <dsp:nvSpPr>
        <dsp:cNvPr id="0" name=""/>
        <dsp:cNvSpPr/>
      </dsp:nvSpPr>
      <dsp:spPr>
        <a:xfrm>
          <a:off x="6092660" y="1060171"/>
          <a:ext cx="1513798" cy="90827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Education and research</a:t>
          </a:r>
          <a:endParaRPr lang="en-US" sz="1100" kern="1200"/>
        </a:p>
      </dsp:txBody>
      <dsp:txXfrm>
        <a:off x="6092660" y="1060171"/>
        <a:ext cx="1513798" cy="908279"/>
      </dsp:txXfrm>
    </dsp:sp>
    <dsp:sp modelId="{DEDE10AE-2A35-4195-A13E-42D8F960A4DF}">
      <dsp:nvSpPr>
        <dsp:cNvPr id="0" name=""/>
        <dsp:cNvSpPr/>
      </dsp:nvSpPr>
      <dsp:spPr>
        <a:xfrm>
          <a:off x="7757838" y="1060171"/>
          <a:ext cx="1513798" cy="90827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Other sectors including industry, police and education.  </a:t>
          </a:r>
          <a:endParaRPr lang="en-US" sz="1100" kern="1200"/>
        </a:p>
      </dsp:txBody>
      <dsp:txXfrm>
        <a:off x="7757838" y="1060171"/>
        <a:ext cx="1513798" cy="9082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B8482-52B3-462F-BC4A-0819EAC202AC}">
      <dsp:nvSpPr>
        <dsp:cNvPr id="0" name=""/>
        <dsp:cNvSpPr/>
      </dsp:nvSpPr>
      <dsp:spPr>
        <a:xfrm>
          <a:off x="0" y="2693"/>
          <a:ext cx="10464848" cy="5737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15CC70-C135-4D04-B18F-1F6E217AA663}">
      <dsp:nvSpPr>
        <dsp:cNvPr id="0" name=""/>
        <dsp:cNvSpPr/>
      </dsp:nvSpPr>
      <dsp:spPr>
        <a:xfrm>
          <a:off x="173544" y="131776"/>
          <a:ext cx="315536" cy="3155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54A0BD-12EB-48AD-9CB5-4E9261DBBB30}">
      <dsp:nvSpPr>
        <dsp:cNvPr id="0" name=""/>
        <dsp:cNvSpPr/>
      </dsp:nvSpPr>
      <dsp:spPr>
        <a:xfrm>
          <a:off x="662625" y="2693"/>
          <a:ext cx="9802222" cy="57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717" tIns="60717" rIns="60717" bIns="60717" numCol="1" spcCol="1270" anchor="ctr" anchorCtr="0">
          <a:noAutofit/>
        </a:bodyPr>
        <a:lstStyle/>
        <a:p>
          <a:pPr marL="0" lvl="0" indent="0" algn="l" defTabSz="622300">
            <a:lnSpc>
              <a:spcPct val="100000"/>
            </a:lnSpc>
            <a:spcBef>
              <a:spcPct val="0"/>
            </a:spcBef>
            <a:spcAft>
              <a:spcPct val="35000"/>
            </a:spcAft>
            <a:buNone/>
          </a:pPr>
          <a:r>
            <a:rPr lang="en-GB" sz="1400" kern="1200" dirty="0">
              <a:latin typeface="Arial" panose="020B0604020202020204" pitchFamily="34" charset="0"/>
              <a:cs typeface="Arial" panose="020B0604020202020204" pitchFamily="34" charset="0"/>
            </a:rPr>
            <a:t>The role of an ICB is to allocate their NHS budget and commission services for the population, taking over the functions previously held by clinical commissioning groups (CCG's) and some of the direct commissioning functions of NHS England.  </a:t>
          </a:r>
          <a:endParaRPr lang="en-US" sz="1400" kern="1200" dirty="0">
            <a:latin typeface="Arial" panose="020B0604020202020204" pitchFamily="34" charset="0"/>
            <a:cs typeface="Arial" panose="020B0604020202020204" pitchFamily="34" charset="0"/>
          </a:endParaRPr>
        </a:p>
      </dsp:txBody>
      <dsp:txXfrm>
        <a:off x="662625" y="2693"/>
        <a:ext cx="9802222" cy="573702"/>
      </dsp:txXfrm>
    </dsp:sp>
    <dsp:sp modelId="{1541E512-66F6-4507-8057-82732CA1C748}">
      <dsp:nvSpPr>
        <dsp:cNvPr id="0" name=""/>
        <dsp:cNvSpPr/>
      </dsp:nvSpPr>
      <dsp:spPr>
        <a:xfrm>
          <a:off x="0" y="719820"/>
          <a:ext cx="10464848" cy="5737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584B42-1FFB-4DA5-8982-DAE45C23832B}">
      <dsp:nvSpPr>
        <dsp:cNvPr id="0" name=""/>
        <dsp:cNvSpPr/>
      </dsp:nvSpPr>
      <dsp:spPr>
        <a:xfrm>
          <a:off x="173544" y="848903"/>
          <a:ext cx="315536" cy="3155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CBED48-D178-4950-9BF7-45724C818B89}">
      <dsp:nvSpPr>
        <dsp:cNvPr id="0" name=""/>
        <dsp:cNvSpPr/>
      </dsp:nvSpPr>
      <dsp:spPr>
        <a:xfrm>
          <a:off x="662625" y="719820"/>
          <a:ext cx="9802222" cy="57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717" tIns="60717" rIns="60717" bIns="60717" numCol="1" spcCol="1270" anchor="ctr" anchorCtr="0">
          <a:noAutofit/>
        </a:bodyPr>
        <a:lstStyle/>
        <a:p>
          <a:pPr marL="0" lvl="0" indent="0" algn="l" defTabSz="622300">
            <a:lnSpc>
              <a:spcPct val="100000"/>
            </a:lnSpc>
            <a:spcBef>
              <a:spcPct val="0"/>
            </a:spcBef>
            <a:spcAft>
              <a:spcPct val="35000"/>
            </a:spcAft>
            <a:buNone/>
          </a:pPr>
          <a:r>
            <a:rPr lang="en-GB" sz="1400" kern="1200" dirty="0">
              <a:latin typeface="Arial" panose="020B0604020202020204" pitchFamily="34" charset="0"/>
              <a:cs typeface="Arial" panose="020B0604020202020204" pitchFamily="34" charset="0"/>
            </a:rPr>
            <a:t>The majority of NHS England's budget is allocated to ICB's which commission their services for their populations.  </a:t>
          </a:r>
          <a:endParaRPr lang="en-US" sz="1400" kern="1200" dirty="0">
            <a:latin typeface="Arial" panose="020B0604020202020204" pitchFamily="34" charset="0"/>
            <a:cs typeface="Arial" panose="020B0604020202020204" pitchFamily="34" charset="0"/>
          </a:endParaRPr>
        </a:p>
      </dsp:txBody>
      <dsp:txXfrm>
        <a:off x="662625" y="719820"/>
        <a:ext cx="9802222" cy="573702"/>
      </dsp:txXfrm>
    </dsp:sp>
    <dsp:sp modelId="{90DFFF07-A1AE-481B-AC02-105C6F69B802}">
      <dsp:nvSpPr>
        <dsp:cNvPr id="0" name=""/>
        <dsp:cNvSpPr/>
      </dsp:nvSpPr>
      <dsp:spPr>
        <a:xfrm>
          <a:off x="0" y="1436948"/>
          <a:ext cx="10464848" cy="5737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6537CC-97A0-43DA-9097-1AB6A3F38EFA}">
      <dsp:nvSpPr>
        <dsp:cNvPr id="0" name=""/>
        <dsp:cNvSpPr/>
      </dsp:nvSpPr>
      <dsp:spPr>
        <a:xfrm>
          <a:off x="173544" y="1566031"/>
          <a:ext cx="315536" cy="3155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18DD55-9B46-4E85-AA8D-110109E96972}">
      <dsp:nvSpPr>
        <dsp:cNvPr id="0" name=""/>
        <dsp:cNvSpPr/>
      </dsp:nvSpPr>
      <dsp:spPr>
        <a:xfrm>
          <a:off x="662625" y="1436948"/>
          <a:ext cx="9802222" cy="57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717" tIns="60717" rIns="60717" bIns="60717" numCol="1" spcCol="1270" anchor="ctr" anchorCtr="0">
          <a:noAutofit/>
        </a:bodyPr>
        <a:lstStyle/>
        <a:p>
          <a:pPr marL="0" lvl="0" indent="0" algn="l" defTabSz="622300">
            <a:lnSpc>
              <a:spcPct val="100000"/>
            </a:lnSpc>
            <a:spcBef>
              <a:spcPct val="0"/>
            </a:spcBef>
            <a:spcAft>
              <a:spcPct val="35000"/>
            </a:spcAft>
            <a:buNone/>
          </a:pPr>
          <a:r>
            <a:rPr lang="en-GB" sz="1400" kern="1200" dirty="0">
              <a:latin typeface="Arial" panose="020B0604020202020204" pitchFamily="34" charset="0"/>
              <a:cs typeface="Arial" panose="020B0604020202020204" pitchFamily="34" charset="0"/>
            </a:rPr>
            <a:t>The ICB must have regards to its partner ICP's integrated care strategy in carrying out its work.  </a:t>
          </a:r>
          <a:endParaRPr lang="en-US" sz="1400" kern="1200" dirty="0">
            <a:latin typeface="Arial" panose="020B0604020202020204" pitchFamily="34" charset="0"/>
            <a:cs typeface="Arial" panose="020B0604020202020204" pitchFamily="34" charset="0"/>
          </a:endParaRPr>
        </a:p>
      </dsp:txBody>
      <dsp:txXfrm>
        <a:off x="662625" y="1436948"/>
        <a:ext cx="9802222" cy="573702"/>
      </dsp:txXfrm>
    </dsp:sp>
    <dsp:sp modelId="{52CFCB29-BE11-4894-A90D-9EF6D4CE3E0A}">
      <dsp:nvSpPr>
        <dsp:cNvPr id="0" name=""/>
        <dsp:cNvSpPr/>
      </dsp:nvSpPr>
      <dsp:spPr>
        <a:xfrm>
          <a:off x="0" y="2154076"/>
          <a:ext cx="10464848" cy="5737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292EDA-3159-431A-88A2-590EF837F541}">
      <dsp:nvSpPr>
        <dsp:cNvPr id="0" name=""/>
        <dsp:cNvSpPr/>
      </dsp:nvSpPr>
      <dsp:spPr>
        <a:xfrm>
          <a:off x="173544" y="2283158"/>
          <a:ext cx="315536" cy="3155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FB3F19-4778-44F4-9B7D-3AB4D68F42CD}">
      <dsp:nvSpPr>
        <dsp:cNvPr id="0" name=""/>
        <dsp:cNvSpPr/>
      </dsp:nvSpPr>
      <dsp:spPr>
        <a:xfrm>
          <a:off x="662625" y="2154076"/>
          <a:ext cx="9802222" cy="57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717" tIns="60717" rIns="60717" bIns="60717" numCol="1" spcCol="1270" anchor="ctr" anchorCtr="0">
          <a:noAutofit/>
        </a:bodyPr>
        <a:lstStyle/>
        <a:p>
          <a:pPr marL="0" lvl="0" indent="0" algn="l" defTabSz="622300">
            <a:lnSpc>
              <a:spcPct val="100000"/>
            </a:lnSpc>
            <a:spcBef>
              <a:spcPct val="0"/>
            </a:spcBef>
            <a:spcAft>
              <a:spcPct val="35000"/>
            </a:spcAft>
            <a:buNone/>
          </a:pPr>
          <a:r>
            <a:rPr lang="en-GB" sz="1400" kern="1200" dirty="0">
              <a:latin typeface="Arial" panose="020B0604020202020204" pitchFamily="34" charset="0"/>
              <a:cs typeface="Arial" panose="020B0604020202020204" pitchFamily="34" charset="0"/>
            </a:rPr>
            <a:t>The ICB is directly accountable to NHS England for NHS spend and performance within the system. </a:t>
          </a:r>
          <a:endParaRPr lang="en-US" sz="1400" kern="1200" dirty="0">
            <a:latin typeface="Arial" panose="020B0604020202020204" pitchFamily="34" charset="0"/>
            <a:cs typeface="Arial" panose="020B0604020202020204" pitchFamily="34" charset="0"/>
          </a:endParaRPr>
        </a:p>
      </dsp:txBody>
      <dsp:txXfrm>
        <a:off x="662625" y="2154076"/>
        <a:ext cx="9802222" cy="573702"/>
      </dsp:txXfrm>
    </dsp:sp>
    <dsp:sp modelId="{530FB28B-5EFA-4701-A8A6-651A4623F96C}">
      <dsp:nvSpPr>
        <dsp:cNvPr id="0" name=""/>
        <dsp:cNvSpPr/>
      </dsp:nvSpPr>
      <dsp:spPr>
        <a:xfrm>
          <a:off x="0" y="2871203"/>
          <a:ext cx="10464848" cy="5737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D356E7-AA1E-4FCE-9657-85108C64A8EC}">
      <dsp:nvSpPr>
        <dsp:cNvPr id="0" name=""/>
        <dsp:cNvSpPr/>
      </dsp:nvSpPr>
      <dsp:spPr>
        <a:xfrm>
          <a:off x="173544" y="3000286"/>
          <a:ext cx="315536" cy="31553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2449CD-E0B6-45B0-BEB4-2DC4C627FF08}">
      <dsp:nvSpPr>
        <dsp:cNvPr id="0" name=""/>
        <dsp:cNvSpPr/>
      </dsp:nvSpPr>
      <dsp:spPr>
        <a:xfrm>
          <a:off x="662625" y="2871203"/>
          <a:ext cx="9802222" cy="57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717" tIns="60717" rIns="60717" bIns="60717" numCol="1" spcCol="1270" anchor="ctr" anchorCtr="0">
          <a:noAutofit/>
        </a:bodyPr>
        <a:lstStyle/>
        <a:p>
          <a:pPr marL="0" lvl="0" indent="0" algn="l" defTabSz="622300">
            <a:lnSpc>
              <a:spcPct val="100000"/>
            </a:lnSpc>
            <a:spcBef>
              <a:spcPct val="0"/>
            </a:spcBef>
            <a:spcAft>
              <a:spcPct val="35000"/>
            </a:spcAft>
            <a:buNone/>
          </a:pPr>
          <a:r>
            <a:rPr lang="en-GB" sz="1400" kern="1200" dirty="0">
              <a:latin typeface="Arial" panose="020B0604020202020204" pitchFamily="34" charset="0"/>
              <a:cs typeface="Arial" panose="020B0604020202020204" pitchFamily="34" charset="0"/>
            </a:rPr>
            <a:t>ICB's may choose to exercise their functions through delegating them to place-based communities, but the ICB remains formally accountable. </a:t>
          </a:r>
          <a:endParaRPr lang="en-US" sz="1400" kern="1200" dirty="0">
            <a:latin typeface="Arial" panose="020B0604020202020204" pitchFamily="34" charset="0"/>
            <a:cs typeface="Arial" panose="020B0604020202020204" pitchFamily="34" charset="0"/>
          </a:endParaRPr>
        </a:p>
      </dsp:txBody>
      <dsp:txXfrm>
        <a:off x="662625" y="2871203"/>
        <a:ext cx="9802222" cy="5737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13CF2-38F1-4ACA-AC52-6D985D29C91B}">
      <dsp:nvSpPr>
        <dsp:cNvPr id="0" name=""/>
        <dsp:cNvSpPr/>
      </dsp:nvSpPr>
      <dsp:spPr>
        <a:xfrm>
          <a:off x="417436" y="855"/>
          <a:ext cx="1485357" cy="89121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Keep people as independent as possible for as long as possible</a:t>
          </a:r>
        </a:p>
      </dsp:txBody>
      <dsp:txXfrm>
        <a:off x="417436" y="855"/>
        <a:ext cx="1485357" cy="891214"/>
      </dsp:txXfrm>
    </dsp:sp>
    <dsp:sp modelId="{B5E23E17-D517-46D3-9B28-5CE25CE72D7C}">
      <dsp:nvSpPr>
        <dsp:cNvPr id="0" name=""/>
        <dsp:cNvSpPr/>
      </dsp:nvSpPr>
      <dsp:spPr>
        <a:xfrm>
          <a:off x="2051330" y="855"/>
          <a:ext cx="1485357" cy="89121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Support residents in self-care and prevention</a:t>
          </a:r>
        </a:p>
      </dsp:txBody>
      <dsp:txXfrm>
        <a:off x="2051330" y="855"/>
        <a:ext cx="1485357" cy="891214"/>
      </dsp:txXfrm>
    </dsp:sp>
    <dsp:sp modelId="{C2D9A381-6B99-4526-A3DB-4CB03BED3346}">
      <dsp:nvSpPr>
        <dsp:cNvPr id="0" name=""/>
        <dsp:cNvSpPr/>
      </dsp:nvSpPr>
      <dsp:spPr>
        <a:xfrm>
          <a:off x="3685223" y="855"/>
          <a:ext cx="1485357" cy="89121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Reduce the number of unnecessary hospital referrals, avoidable admissions and A&amp;E attendances</a:t>
          </a:r>
        </a:p>
      </dsp:txBody>
      <dsp:txXfrm>
        <a:off x="3685223" y="855"/>
        <a:ext cx="1485357" cy="891214"/>
      </dsp:txXfrm>
    </dsp:sp>
    <dsp:sp modelId="{8BF437AD-E8B4-41E6-8CB2-CF97E395BAEB}">
      <dsp:nvSpPr>
        <dsp:cNvPr id="0" name=""/>
        <dsp:cNvSpPr/>
      </dsp:nvSpPr>
      <dsp:spPr>
        <a:xfrm>
          <a:off x="5319117" y="855"/>
          <a:ext cx="1485357" cy="89121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Provide care close to home (within the community) as appropriate</a:t>
          </a:r>
        </a:p>
      </dsp:txBody>
      <dsp:txXfrm>
        <a:off x="5319117" y="855"/>
        <a:ext cx="1485357" cy="891214"/>
      </dsp:txXfrm>
    </dsp:sp>
    <dsp:sp modelId="{E0FBF46F-BB4E-41B6-B93D-92C6EB7DD81B}">
      <dsp:nvSpPr>
        <dsp:cNvPr id="0" name=""/>
        <dsp:cNvSpPr/>
      </dsp:nvSpPr>
      <dsp:spPr>
        <a:xfrm>
          <a:off x="6953010" y="855"/>
          <a:ext cx="1485357" cy="89121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Address wider determinants of health such as employment, housing and education to improve outcomes</a:t>
          </a:r>
        </a:p>
      </dsp:txBody>
      <dsp:txXfrm>
        <a:off x="6953010" y="855"/>
        <a:ext cx="1485357" cy="891214"/>
      </dsp:txXfrm>
    </dsp:sp>
    <dsp:sp modelId="{6310A242-0180-4E7B-84E6-F3239592DCCC}">
      <dsp:nvSpPr>
        <dsp:cNvPr id="0" name=""/>
        <dsp:cNvSpPr/>
      </dsp:nvSpPr>
      <dsp:spPr>
        <a:xfrm>
          <a:off x="8586904" y="855"/>
          <a:ext cx="1485357" cy="89121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Make the workforce fit for the future through joint workforce strategies</a:t>
          </a:r>
        </a:p>
      </dsp:txBody>
      <dsp:txXfrm>
        <a:off x="8586904" y="855"/>
        <a:ext cx="1485357" cy="891214"/>
      </dsp:txXfrm>
    </dsp:sp>
    <dsp:sp modelId="{AF7E8DB3-F7B3-42F6-B2CD-C9F69B97DBF0}">
      <dsp:nvSpPr>
        <dsp:cNvPr id="0" name=""/>
        <dsp:cNvSpPr/>
      </dsp:nvSpPr>
      <dsp:spPr>
        <a:xfrm>
          <a:off x="2868277" y="1040606"/>
          <a:ext cx="1485357" cy="89121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Improve the health and wellbeing of local people </a:t>
          </a:r>
        </a:p>
      </dsp:txBody>
      <dsp:txXfrm>
        <a:off x="2868277" y="1040606"/>
        <a:ext cx="1485357" cy="891214"/>
      </dsp:txXfrm>
    </dsp:sp>
    <dsp:sp modelId="{B5F8381D-4695-4480-B1D6-046C18E10FB0}">
      <dsp:nvSpPr>
        <dsp:cNvPr id="0" name=""/>
        <dsp:cNvSpPr/>
      </dsp:nvSpPr>
      <dsp:spPr>
        <a:xfrm>
          <a:off x="4502170" y="1040606"/>
          <a:ext cx="1485357" cy="89121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Improve the quality of local health and care services </a:t>
          </a:r>
        </a:p>
      </dsp:txBody>
      <dsp:txXfrm>
        <a:off x="4502170" y="1040606"/>
        <a:ext cx="1485357" cy="891214"/>
      </dsp:txXfrm>
    </dsp:sp>
    <dsp:sp modelId="{062C8C35-D59E-4C3F-88FA-58E94DA2A4BE}">
      <dsp:nvSpPr>
        <dsp:cNvPr id="0" name=""/>
        <dsp:cNvSpPr/>
      </dsp:nvSpPr>
      <dsp:spPr>
        <a:xfrm>
          <a:off x="6136064" y="1040606"/>
          <a:ext cx="1485357" cy="89121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Deliver financial stability and efficiencies throughout the local health care system</a:t>
          </a:r>
        </a:p>
      </dsp:txBody>
      <dsp:txXfrm>
        <a:off x="6136064" y="1040606"/>
        <a:ext cx="1485357" cy="8912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B6ED4-13AD-4781-B6AB-D372A85523B7}">
      <dsp:nvSpPr>
        <dsp:cNvPr id="0" name=""/>
        <dsp:cNvSpPr/>
      </dsp:nvSpPr>
      <dsp:spPr>
        <a:xfrm>
          <a:off x="0" y="28759"/>
          <a:ext cx="8627004" cy="8950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Primary care networks (PCN's) form a key building block of the </a:t>
          </a:r>
          <a:r>
            <a:rPr lang="en-GB" sz="1700" kern="1200" dirty="0">
              <a:solidFill>
                <a:srgbClr val="C7417B"/>
              </a:solidFill>
              <a:latin typeface="Arial" panose="020B0604020202020204" pitchFamily="34" charset="0"/>
              <a:cs typeface="Arial" panose="020B0604020202020204" pitchFamily="34" charset="0"/>
            </a:rPr>
            <a:t>NHS Long-term plan</a:t>
          </a:r>
          <a:r>
            <a:rPr lang="en-GB" sz="1700" kern="1200" dirty="0">
              <a:latin typeface="Arial" panose="020B0604020202020204" pitchFamily="34" charset="0"/>
              <a:cs typeface="Arial" panose="020B0604020202020204" pitchFamily="34" charset="0"/>
            </a:rPr>
            <a:t>.  </a:t>
          </a:r>
          <a:endParaRPr lang="en-US" sz="1700" kern="1200" dirty="0">
            <a:latin typeface="Arial" panose="020B0604020202020204" pitchFamily="34" charset="0"/>
            <a:cs typeface="Arial" panose="020B0604020202020204" pitchFamily="34" charset="0"/>
          </a:endParaRPr>
        </a:p>
      </dsp:txBody>
      <dsp:txXfrm>
        <a:off x="43693" y="72452"/>
        <a:ext cx="8539618" cy="807664"/>
      </dsp:txXfrm>
    </dsp:sp>
    <dsp:sp modelId="{AF513AB5-11F4-43AD-94B5-3BAAB67A8306}">
      <dsp:nvSpPr>
        <dsp:cNvPr id="0" name=""/>
        <dsp:cNvSpPr/>
      </dsp:nvSpPr>
      <dsp:spPr>
        <a:xfrm>
          <a:off x="0" y="972769"/>
          <a:ext cx="8627004" cy="8950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Since the NHS was created in 1948, the </a:t>
          </a:r>
          <a:r>
            <a:rPr lang="en-GB" sz="1700" b="1" kern="1200" dirty="0">
              <a:solidFill>
                <a:srgbClr val="C7417B"/>
              </a:solidFill>
              <a:latin typeface="Arial" panose="020B0604020202020204" pitchFamily="34" charset="0"/>
              <a:cs typeface="Arial" panose="020B0604020202020204" pitchFamily="34" charset="0"/>
            </a:rPr>
            <a:t>population has grown</a:t>
          </a:r>
          <a:r>
            <a:rPr lang="en-GB" sz="1700" kern="1200" dirty="0">
              <a:latin typeface="Arial" panose="020B0604020202020204" pitchFamily="34" charset="0"/>
              <a:cs typeface="Arial" panose="020B0604020202020204" pitchFamily="34" charset="0"/>
            </a:rPr>
            <a:t>, and </a:t>
          </a:r>
          <a:r>
            <a:rPr lang="en-GB" sz="1700" b="1" kern="1200" dirty="0">
              <a:solidFill>
                <a:srgbClr val="C7417B"/>
              </a:solidFill>
              <a:latin typeface="Arial" panose="020B0604020202020204" pitchFamily="34" charset="0"/>
              <a:cs typeface="Arial" panose="020B0604020202020204" pitchFamily="34" charset="0"/>
            </a:rPr>
            <a:t>people are living longer</a:t>
          </a:r>
          <a:r>
            <a:rPr lang="en-GB" sz="1700" kern="1200" dirty="0">
              <a:latin typeface="Arial" panose="020B0604020202020204" pitchFamily="34" charset="0"/>
              <a:cs typeface="Arial" panose="020B0604020202020204" pitchFamily="34" charset="0"/>
            </a:rPr>
            <a:t>.  Many people are living with long term conditions and may need to access their local health services more often.  </a:t>
          </a:r>
          <a:endParaRPr lang="en-US" sz="1700" kern="1200" dirty="0">
            <a:latin typeface="Arial" panose="020B0604020202020204" pitchFamily="34" charset="0"/>
            <a:cs typeface="Arial" panose="020B0604020202020204" pitchFamily="34" charset="0"/>
          </a:endParaRPr>
        </a:p>
      </dsp:txBody>
      <dsp:txXfrm>
        <a:off x="43693" y="1016462"/>
        <a:ext cx="8539618" cy="807664"/>
      </dsp:txXfrm>
    </dsp:sp>
    <dsp:sp modelId="{042E48BE-9811-4E96-AC27-6E0FE2A80868}">
      <dsp:nvSpPr>
        <dsp:cNvPr id="0" name=""/>
        <dsp:cNvSpPr/>
      </dsp:nvSpPr>
      <dsp:spPr>
        <a:xfrm>
          <a:off x="0" y="1916780"/>
          <a:ext cx="8627004" cy="8950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To meet these needs, GP practices are </a:t>
          </a:r>
          <a:r>
            <a:rPr lang="en-GB" sz="1700" b="1" kern="1200" dirty="0">
              <a:solidFill>
                <a:srgbClr val="C7417B"/>
              </a:solidFill>
              <a:latin typeface="Arial" panose="020B0604020202020204" pitchFamily="34" charset="0"/>
              <a:cs typeface="Arial" panose="020B0604020202020204" pitchFamily="34" charset="0"/>
            </a:rPr>
            <a:t>working together </a:t>
          </a:r>
          <a:r>
            <a:rPr lang="en-GB" sz="1700" kern="1200" dirty="0">
              <a:latin typeface="Arial" panose="020B0604020202020204" pitchFamily="34" charset="0"/>
              <a:cs typeface="Arial" panose="020B0604020202020204" pitchFamily="34" charset="0"/>
            </a:rPr>
            <a:t>with </a:t>
          </a:r>
          <a:r>
            <a:rPr lang="en-GB" sz="1700" b="1" kern="1200" dirty="0">
              <a:solidFill>
                <a:srgbClr val="C7417B"/>
              </a:solidFill>
              <a:latin typeface="Arial" panose="020B0604020202020204" pitchFamily="34" charset="0"/>
              <a:cs typeface="Arial" panose="020B0604020202020204" pitchFamily="34" charset="0"/>
            </a:rPr>
            <a:t>community, mental  health, social care, pharmacy, hospital and voluntary services</a:t>
          </a:r>
          <a:r>
            <a:rPr lang="en-GB" sz="1700" kern="1200" dirty="0">
              <a:solidFill>
                <a:srgbClr val="C7417B"/>
              </a:solidFill>
              <a:latin typeface="Arial" panose="020B0604020202020204" pitchFamily="34" charset="0"/>
              <a:cs typeface="Arial" panose="020B0604020202020204" pitchFamily="34" charset="0"/>
            </a:rPr>
            <a:t> </a:t>
          </a:r>
          <a:r>
            <a:rPr lang="en-GB" sz="1700" kern="1200" dirty="0">
              <a:latin typeface="Arial" panose="020B0604020202020204" pitchFamily="34" charset="0"/>
              <a:cs typeface="Arial" panose="020B0604020202020204" pitchFamily="34" charset="0"/>
            </a:rPr>
            <a:t>in their local areas in groups of practices known as primary care networks (PCN's).  </a:t>
          </a:r>
          <a:endParaRPr lang="en-US" sz="1700" kern="1200" dirty="0">
            <a:latin typeface="Arial" panose="020B0604020202020204" pitchFamily="34" charset="0"/>
            <a:cs typeface="Arial" panose="020B0604020202020204" pitchFamily="34" charset="0"/>
          </a:endParaRPr>
        </a:p>
      </dsp:txBody>
      <dsp:txXfrm>
        <a:off x="43693" y="1960473"/>
        <a:ext cx="8539618" cy="807664"/>
      </dsp:txXfrm>
    </dsp:sp>
    <dsp:sp modelId="{566024BD-6F9D-460C-8AA1-C4DEC7397E5E}">
      <dsp:nvSpPr>
        <dsp:cNvPr id="0" name=""/>
        <dsp:cNvSpPr/>
      </dsp:nvSpPr>
      <dsp:spPr>
        <a:xfrm>
          <a:off x="0" y="2860790"/>
          <a:ext cx="8627004" cy="8950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PCN's build on existing services and enable greater provision of </a:t>
          </a:r>
          <a:r>
            <a:rPr lang="en-GB" sz="1700" b="1" kern="1200" dirty="0">
              <a:solidFill>
                <a:srgbClr val="C7417B"/>
              </a:solidFill>
              <a:latin typeface="Arial" panose="020B0604020202020204" pitchFamily="34" charset="0"/>
              <a:cs typeface="Arial" panose="020B0604020202020204" pitchFamily="34" charset="0"/>
            </a:rPr>
            <a:t>proactive, personalised, coordinated and more integrated health and social care </a:t>
          </a:r>
          <a:r>
            <a:rPr lang="en-GB" sz="1700" kern="1200" dirty="0">
              <a:latin typeface="Arial" panose="020B0604020202020204" pitchFamily="34" charset="0"/>
              <a:cs typeface="Arial" panose="020B0604020202020204" pitchFamily="34" charset="0"/>
            </a:rPr>
            <a:t>for people close to home. </a:t>
          </a:r>
          <a:endParaRPr lang="en-US" sz="1700" kern="1200" dirty="0">
            <a:latin typeface="Arial" panose="020B0604020202020204" pitchFamily="34" charset="0"/>
            <a:cs typeface="Arial" panose="020B0604020202020204" pitchFamily="34" charset="0"/>
          </a:endParaRPr>
        </a:p>
      </dsp:txBody>
      <dsp:txXfrm>
        <a:off x="43693" y="2904483"/>
        <a:ext cx="8539618" cy="80766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E3387C1-8EFB-44F7-8485-D662F1CF7333}" type="datetime1">
              <a:rPr lang="en-GB" smtClean="0"/>
              <a:t>11/04/2025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en-GB" smtClean="0"/>
              <a:t>‹#›</a:t>
            </a:fld>
            <a:endParaRPr lang="en-GB"/>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8D6434E-09F1-48C0-A525-B5A7008B7802}" type="datetime1">
              <a:rPr lang="en-GB" noProof="0" smtClean="0"/>
              <a:t>11/04/2025</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en-GB" noProof="0" smtClean="0"/>
              <a:t>‹#›</a:t>
            </a:fld>
            <a:endParaRPr lang="en-GB" noProof="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rtl="0"/>
            <a:fld id="{32674CE4-FBD8-4481-AEFB-CA53E599A745}" type="slidenum">
              <a:rPr lang="en-GB" smtClean="0"/>
              <a:t>1</a:t>
            </a:fld>
            <a:endParaRPr lang="en-GB"/>
          </a:p>
        </p:txBody>
      </p:sp>
    </p:spTree>
    <p:extLst>
      <p:ext uri="{BB962C8B-B14F-4D97-AF65-F5344CB8AC3E}">
        <p14:creationId xmlns:p14="http://schemas.microsoft.com/office/powerpoint/2010/main" val="214797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a:buFont typeface="Arial" panose="020B0604020202020204" pitchFamily="34" charset="0"/>
              <a:buChar char="•"/>
            </a:pPr>
            <a:endParaRPr lang="en-GB"/>
          </a:p>
        </p:txBody>
      </p:sp>
      <p:sp>
        <p:nvSpPr>
          <p:cNvPr id="4" name="Slide Number Placeholder 3"/>
          <p:cNvSpPr>
            <a:spLocks noGrp="1"/>
          </p:cNvSpPr>
          <p:nvPr>
            <p:ph type="sldNum" sz="quarter" idx="10"/>
          </p:nvPr>
        </p:nvSpPr>
        <p:spPr/>
        <p:txBody>
          <a:bodyPr rtlCol="0"/>
          <a:lstStyle/>
          <a:p>
            <a:pPr rtl="0"/>
            <a:fld id="{CF2FD335-6D8E-486A-8F5F-DFC7325903FF}" type="slidenum">
              <a:rPr lang="en-GB" smtClean="0"/>
              <a:t>3</a:t>
            </a:fld>
            <a:endParaRPr lang="en-GB"/>
          </a:p>
        </p:txBody>
      </p:sp>
    </p:spTree>
    <p:extLst>
      <p:ext uri="{BB962C8B-B14F-4D97-AF65-F5344CB8AC3E}">
        <p14:creationId xmlns:p14="http://schemas.microsoft.com/office/powerpoint/2010/main" val="11886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9B6D0-E9C9-6C72-2FE0-563F2BA9C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1FB603-23B0-F17E-8441-E6E4A8B1FC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891A4B-2022-F13D-68C4-9BF9DAA73415}"/>
              </a:ext>
            </a:extLst>
          </p:cNvPr>
          <p:cNvSpPr>
            <a:spLocks noGrp="1"/>
          </p:cNvSpPr>
          <p:nvPr>
            <p:ph type="body" idx="1"/>
          </p:nvPr>
        </p:nvSpPr>
        <p:spPr/>
        <p:txBody>
          <a:bodyPr rtlCol="0"/>
          <a:lstStyle/>
          <a:p>
            <a:pPr rtl="0"/>
            <a:endParaRPr lang="en-GB"/>
          </a:p>
        </p:txBody>
      </p:sp>
      <p:sp>
        <p:nvSpPr>
          <p:cNvPr id="4" name="Slide Number Placeholder 3">
            <a:extLst>
              <a:ext uri="{FF2B5EF4-FFF2-40B4-BE49-F238E27FC236}">
                <a16:creationId xmlns:a16="http://schemas.microsoft.com/office/drawing/2014/main" id="{C0AF8523-CF8F-2B94-56CA-91D0E309865F}"/>
              </a:ext>
            </a:extLst>
          </p:cNvPr>
          <p:cNvSpPr>
            <a:spLocks noGrp="1"/>
          </p:cNvSpPr>
          <p:nvPr>
            <p:ph type="sldNum" sz="quarter" idx="10"/>
          </p:nvPr>
        </p:nvSpPr>
        <p:spPr/>
        <p:txBody>
          <a:bodyPr rtlCol="0"/>
          <a:lstStyle/>
          <a:p>
            <a:pPr rtl="0"/>
            <a:fld id="{32674CE4-FBD8-4481-AEFB-CA53E599A745}" type="slidenum">
              <a:rPr lang="en-GB" smtClean="0"/>
              <a:t>17</a:t>
            </a:fld>
            <a:endParaRPr lang="en-GB"/>
          </a:p>
        </p:txBody>
      </p:sp>
    </p:spTree>
    <p:extLst>
      <p:ext uri="{BB962C8B-B14F-4D97-AF65-F5344CB8AC3E}">
        <p14:creationId xmlns:p14="http://schemas.microsoft.com/office/powerpoint/2010/main" val="2928465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76370-AB8D-3775-FEE0-42343A0F32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AC0FE51-4BC7-4C94-169D-622E341E4C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136B483-003B-97F2-D0E7-40A0079A1F6F}"/>
              </a:ext>
            </a:extLst>
          </p:cNvPr>
          <p:cNvSpPr>
            <a:spLocks noGrp="1"/>
          </p:cNvSpPr>
          <p:nvPr>
            <p:ph type="dt" sz="half" idx="10"/>
          </p:nvPr>
        </p:nvSpPr>
        <p:spPr/>
        <p:txBody>
          <a:bodyPr/>
          <a:lstStyle/>
          <a:p>
            <a:pPr rtl="0"/>
            <a:fld id="{B4AAD351-6347-4318-B935-1E0F1B6A61D6}" type="datetime1">
              <a:rPr lang="en-GB" noProof="0" smtClean="0"/>
              <a:t>11/04/2025</a:t>
            </a:fld>
            <a:endParaRPr lang="en-GB" noProof="0"/>
          </a:p>
        </p:txBody>
      </p:sp>
      <p:sp>
        <p:nvSpPr>
          <p:cNvPr id="5" name="Footer Placeholder 4">
            <a:extLst>
              <a:ext uri="{FF2B5EF4-FFF2-40B4-BE49-F238E27FC236}">
                <a16:creationId xmlns:a16="http://schemas.microsoft.com/office/drawing/2014/main" id="{1EF1F555-3BE3-AEE8-93F5-CF8600EF3CE0}"/>
              </a:ext>
            </a:extLst>
          </p:cNvPr>
          <p:cNvSpPr>
            <a:spLocks noGrp="1"/>
          </p:cNvSpPr>
          <p:nvPr>
            <p:ph type="ftr" sz="quarter" idx="11"/>
          </p:nvPr>
        </p:nvSpPr>
        <p:spPr/>
        <p:txBody>
          <a:bodyPr/>
          <a:lstStyle/>
          <a:p>
            <a:pPr rtl="0"/>
            <a:r>
              <a:rPr lang="en-GB" noProof="0"/>
              <a:t>Add a footer</a:t>
            </a:r>
          </a:p>
        </p:txBody>
      </p:sp>
      <p:sp>
        <p:nvSpPr>
          <p:cNvPr id="6" name="Slide Number Placeholder 5">
            <a:extLst>
              <a:ext uri="{FF2B5EF4-FFF2-40B4-BE49-F238E27FC236}">
                <a16:creationId xmlns:a16="http://schemas.microsoft.com/office/drawing/2014/main" id="{1A30064A-2A55-E836-CB45-D730E4960D27}"/>
              </a:ext>
            </a:extLst>
          </p:cNvPr>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10636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E5B4-2E54-2CCE-1FF5-C402012C731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8C6A7F-24C5-A4CF-D5E7-175D75741D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B6C61E-C162-BBEA-8F94-7569B100A45E}"/>
              </a:ext>
            </a:extLst>
          </p:cNvPr>
          <p:cNvSpPr>
            <a:spLocks noGrp="1"/>
          </p:cNvSpPr>
          <p:nvPr>
            <p:ph type="dt" sz="half" idx="10"/>
          </p:nvPr>
        </p:nvSpPr>
        <p:spPr/>
        <p:txBody>
          <a:bodyPr/>
          <a:lstStyle/>
          <a:p>
            <a:pPr rtl="0"/>
            <a:fld id="{D2EB87B0-5071-4BC9-A19F-C3269318028C}" type="datetime1">
              <a:rPr lang="en-GB" noProof="0" smtClean="0"/>
              <a:t>11/04/2025</a:t>
            </a:fld>
            <a:endParaRPr lang="en-GB" noProof="0"/>
          </a:p>
        </p:txBody>
      </p:sp>
      <p:sp>
        <p:nvSpPr>
          <p:cNvPr id="5" name="Footer Placeholder 4">
            <a:extLst>
              <a:ext uri="{FF2B5EF4-FFF2-40B4-BE49-F238E27FC236}">
                <a16:creationId xmlns:a16="http://schemas.microsoft.com/office/drawing/2014/main" id="{DE6B6BD7-F43D-106A-EA42-671721EA9588}"/>
              </a:ext>
            </a:extLst>
          </p:cNvPr>
          <p:cNvSpPr>
            <a:spLocks noGrp="1"/>
          </p:cNvSpPr>
          <p:nvPr>
            <p:ph type="ftr" sz="quarter" idx="11"/>
          </p:nvPr>
        </p:nvSpPr>
        <p:spPr/>
        <p:txBody>
          <a:bodyPr/>
          <a:lstStyle/>
          <a:p>
            <a:pPr rtl="0"/>
            <a:r>
              <a:rPr lang="en-GB" noProof="0"/>
              <a:t>Add a footer</a:t>
            </a:r>
          </a:p>
        </p:txBody>
      </p:sp>
      <p:sp>
        <p:nvSpPr>
          <p:cNvPr id="6" name="Slide Number Placeholder 5">
            <a:extLst>
              <a:ext uri="{FF2B5EF4-FFF2-40B4-BE49-F238E27FC236}">
                <a16:creationId xmlns:a16="http://schemas.microsoft.com/office/drawing/2014/main" id="{09E755D7-1474-3C7C-1FE9-11E617E0AEC9}"/>
              </a:ext>
            </a:extLst>
          </p:cNvPr>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282720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F06357-EDEC-7FEB-D286-784FADBE25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67F977-0068-C350-D2E2-A9FAFB3757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20B880-31DB-4D70-45B0-1DE42BD330C4}"/>
              </a:ext>
            </a:extLst>
          </p:cNvPr>
          <p:cNvSpPr>
            <a:spLocks noGrp="1"/>
          </p:cNvSpPr>
          <p:nvPr>
            <p:ph type="dt" sz="half" idx="10"/>
          </p:nvPr>
        </p:nvSpPr>
        <p:spPr/>
        <p:txBody>
          <a:bodyPr/>
          <a:lstStyle/>
          <a:p>
            <a:pPr rtl="0"/>
            <a:fld id="{54B4CBB3-9133-42BF-BC20-6F6E1888C21F}" type="datetime1">
              <a:rPr lang="en-GB" noProof="0" smtClean="0"/>
              <a:t>11/04/2025</a:t>
            </a:fld>
            <a:endParaRPr lang="en-GB" noProof="0"/>
          </a:p>
        </p:txBody>
      </p:sp>
      <p:sp>
        <p:nvSpPr>
          <p:cNvPr id="5" name="Footer Placeholder 4">
            <a:extLst>
              <a:ext uri="{FF2B5EF4-FFF2-40B4-BE49-F238E27FC236}">
                <a16:creationId xmlns:a16="http://schemas.microsoft.com/office/drawing/2014/main" id="{02C983B8-082D-3A5D-19DC-E61C32F4A061}"/>
              </a:ext>
            </a:extLst>
          </p:cNvPr>
          <p:cNvSpPr>
            <a:spLocks noGrp="1"/>
          </p:cNvSpPr>
          <p:nvPr>
            <p:ph type="ftr" sz="quarter" idx="11"/>
          </p:nvPr>
        </p:nvSpPr>
        <p:spPr/>
        <p:txBody>
          <a:bodyPr/>
          <a:lstStyle/>
          <a:p>
            <a:pPr rtl="0"/>
            <a:r>
              <a:rPr lang="en-GB" noProof="0"/>
              <a:t>Add a footer</a:t>
            </a:r>
          </a:p>
        </p:txBody>
      </p:sp>
      <p:sp>
        <p:nvSpPr>
          <p:cNvPr id="6" name="Slide Number Placeholder 5">
            <a:extLst>
              <a:ext uri="{FF2B5EF4-FFF2-40B4-BE49-F238E27FC236}">
                <a16:creationId xmlns:a16="http://schemas.microsoft.com/office/drawing/2014/main" id="{8B9B22B7-BE22-0F91-9A47-6DE9D7B4F712}"/>
              </a:ext>
            </a:extLst>
          </p:cNvPr>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155156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0EB20-994D-AA27-DCE1-D3A0D85A02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606ADF-69F1-7230-02BD-295865157D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F0FE08-3246-3E83-11E3-13EFF33E2979}"/>
              </a:ext>
            </a:extLst>
          </p:cNvPr>
          <p:cNvSpPr>
            <a:spLocks noGrp="1"/>
          </p:cNvSpPr>
          <p:nvPr>
            <p:ph type="dt" sz="half" idx="10"/>
          </p:nvPr>
        </p:nvSpPr>
        <p:spPr/>
        <p:txBody>
          <a:bodyPr/>
          <a:lstStyle/>
          <a:p>
            <a:pPr rtl="0"/>
            <a:fld id="{71F23539-3F81-4F1E-A9B7-5CE0C1986E23}" type="datetime1">
              <a:rPr lang="en-GB" noProof="0" smtClean="0"/>
              <a:t>11/04/2025</a:t>
            </a:fld>
            <a:endParaRPr lang="en-GB" noProof="0"/>
          </a:p>
        </p:txBody>
      </p:sp>
      <p:sp>
        <p:nvSpPr>
          <p:cNvPr id="5" name="Footer Placeholder 4">
            <a:extLst>
              <a:ext uri="{FF2B5EF4-FFF2-40B4-BE49-F238E27FC236}">
                <a16:creationId xmlns:a16="http://schemas.microsoft.com/office/drawing/2014/main" id="{54542C1D-7002-051A-4DEF-E386C6099949}"/>
              </a:ext>
            </a:extLst>
          </p:cNvPr>
          <p:cNvSpPr>
            <a:spLocks noGrp="1"/>
          </p:cNvSpPr>
          <p:nvPr>
            <p:ph type="ftr" sz="quarter" idx="11"/>
          </p:nvPr>
        </p:nvSpPr>
        <p:spPr/>
        <p:txBody>
          <a:bodyPr/>
          <a:lstStyle/>
          <a:p>
            <a:pPr rtl="0"/>
            <a:r>
              <a:rPr lang="en-GB" noProof="0"/>
              <a:t>Add a footer</a:t>
            </a:r>
          </a:p>
        </p:txBody>
      </p:sp>
      <p:sp>
        <p:nvSpPr>
          <p:cNvPr id="6" name="Slide Number Placeholder 5">
            <a:extLst>
              <a:ext uri="{FF2B5EF4-FFF2-40B4-BE49-F238E27FC236}">
                <a16:creationId xmlns:a16="http://schemas.microsoft.com/office/drawing/2014/main" id="{A1E585AD-21A6-E2E0-B31C-A9DCC573CDA3}"/>
              </a:ext>
            </a:extLst>
          </p:cNvPr>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46972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0AFB-B16B-4A57-01C9-93DA1A16D5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6DB75C1-BE9B-2F5B-D3DF-4500F635D3A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E12D46-F152-C1DA-54A4-F9A61978CEEC}"/>
              </a:ext>
            </a:extLst>
          </p:cNvPr>
          <p:cNvSpPr>
            <a:spLocks noGrp="1"/>
          </p:cNvSpPr>
          <p:nvPr>
            <p:ph type="dt" sz="half" idx="10"/>
          </p:nvPr>
        </p:nvSpPr>
        <p:spPr/>
        <p:txBody>
          <a:bodyPr/>
          <a:lstStyle/>
          <a:p>
            <a:pPr rtl="0"/>
            <a:fld id="{56854DA5-E4EE-42EA-9BC9-3160B1480769}" type="datetime1">
              <a:rPr lang="en-GB" noProof="0" smtClean="0"/>
              <a:t>11/04/2025</a:t>
            </a:fld>
            <a:endParaRPr lang="en-GB" noProof="0"/>
          </a:p>
        </p:txBody>
      </p:sp>
      <p:sp>
        <p:nvSpPr>
          <p:cNvPr id="5" name="Footer Placeholder 4">
            <a:extLst>
              <a:ext uri="{FF2B5EF4-FFF2-40B4-BE49-F238E27FC236}">
                <a16:creationId xmlns:a16="http://schemas.microsoft.com/office/drawing/2014/main" id="{533F5E4F-7420-E667-4C8C-A8FA80C68020}"/>
              </a:ext>
            </a:extLst>
          </p:cNvPr>
          <p:cNvSpPr>
            <a:spLocks noGrp="1"/>
          </p:cNvSpPr>
          <p:nvPr>
            <p:ph type="ftr" sz="quarter" idx="11"/>
          </p:nvPr>
        </p:nvSpPr>
        <p:spPr/>
        <p:txBody>
          <a:bodyPr/>
          <a:lstStyle/>
          <a:p>
            <a:pPr rtl="0"/>
            <a:r>
              <a:rPr lang="en-GB" noProof="0"/>
              <a:t>Add a footer</a:t>
            </a:r>
          </a:p>
        </p:txBody>
      </p:sp>
      <p:sp>
        <p:nvSpPr>
          <p:cNvPr id="6" name="Slide Number Placeholder 5">
            <a:extLst>
              <a:ext uri="{FF2B5EF4-FFF2-40B4-BE49-F238E27FC236}">
                <a16:creationId xmlns:a16="http://schemas.microsoft.com/office/drawing/2014/main" id="{2A26FA08-CE18-E42D-23A4-2329F86A0EBB}"/>
              </a:ext>
            </a:extLst>
          </p:cNvPr>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128501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11BFD-DAC6-7AF9-D72B-62969E044D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5158DD-D6C4-28D1-174E-263F0EED0A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B68FDF-FD03-EB93-6530-3A1AB287F1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A986B45-B038-9CA2-25D2-57BC32E69FBE}"/>
              </a:ext>
            </a:extLst>
          </p:cNvPr>
          <p:cNvSpPr>
            <a:spLocks noGrp="1"/>
          </p:cNvSpPr>
          <p:nvPr>
            <p:ph type="dt" sz="half" idx="10"/>
          </p:nvPr>
        </p:nvSpPr>
        <p:spPr/>
        <p:txBody>
          <a:bodyPr/>
          <a:lstStyle/>
          <a:p>
            <a:pPr rtl="0"/>
            <a:fld id="{E9A1BF5D-7537-4BA8-9976-6302714DE26C}" type="datetime1">
              <a:rPr lang="en-GB" noProof="0" smtClean="0"/>
              <a:t>11/04/2025</a:t>
            </a:fld>
            <a:endParaRPr lang="en-GB" noProof="0"/>
          </a:p>
        </p:txBody>
      </p:sp>
      <p:sp>
        <p:nvSpPr>
          <p:cNvPr id="6" name="Footer Placeholder 5">
            <a:extLst>
              <a:ext uri="{FF2B5EF4-FFF2-40B4-BE49-F238E27FC236}">
                <a16:creationId xmlns:a16="http://schemas.microsoft.com/office/drawing/2014/main" id="{B4DD44AD-F09F-AF6F-B13D-1F1D9CB0A480}"/>
              </a:ext>
            </a:extLst>
          </p:cNvPr>
          <p:cNvSpPr>
            <a:spLocks noGrp="1"/>
          </p:cNvSpPr>
          <p:nvPr>
            <p:ph type="ftr" sz="quarter" idx="11"/>
          </p:nvPr>
        </p:nvSpPr>
        <p:spPr/>
        <p:txBody>
          <a:bodyPr/>
          <a:lstStyle/>
          <a:p>
            <a:pPr rtl="0"/>
            <a:r>
              <a:rPr lang="en-GB" noProof="0"/>
              <a:t>Add a footer</a:t>
            </a:r>
          </a:p>
        </p:txBody>
      </p:sp>
      <p:sp>
        <p:nvSpPr>
          <p:cNvPr id="7" name="Slide Number Placeholder 6">
            <a:extLst>
              <a:ext uri="{FF2B5EF4-FFF2-40B4-BE49-F238E27FC236}">
                <a16:creationId xmlns:a16="http://schemas.microsoft.com/office/drawing/2014/main" id="{78C6B2C2-5AAA-5078-44A5-6B78FAF2F61E}"/>
              </a:ext>
            </a:extLst>
          </p:cNvPr>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261068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3CA8B-CC68-CA7D-7B17-D7A19DF2EAD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0860CF-74D4-A0E2-65A5-237CFFAA9F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8B7AFF-87BE-5022-F3AF-B91A213913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FD14073-E184-5A5D-D3CD-590734EF43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7FFACE-324F-A9BA-15C9-1305B7EDFF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5463F5F-672C-B432-2593-095E627FF592}"/>
              </a:ext>
            </a:extLst>
          </p:cNvPr>
          <p:cNvSpPr>
            <a:spLocks noGrp="1"/>
          </p:cNvSpPr>
          <p:nvPr>
            <p:ph type="dt" sz="half" idx="10"/>
          </p:nvPr>
        </p:nvSpPr>
        <p:spPr/>
        <p:txBody>
          <a:bodyPr/>
          <a:lstStyle/>
          <a:p>
            <a:pPr rtl="0"/>
            <a:fld id="{8B045440-74F0-4B44-BEF6-1040C3E911E1}" type="datetime1">
              <a:rPr lang="en-GB" noProof="0" smtClean="0"/>
              <a:t>11/04/2025</a:t>
            </a:fld>
            <a:endParaRPr lang="en-GB" noProof="0"/>
          </a:p>
        </p:txBody>
      </p:sp>
      <p:sp>
        <p:nvSpPr>
          <p:cNvPr id="8" name="Footer Placeholder 7">
            <a:extLst>
              <a:ext uri="{FF2B5EF4-FFF2-40B4-BE49-F238E27FC236}">
                <a16:creationId xmlns:a16="http://schemas.microsoft.com/office/drawing/2014/main" id="{7A13662C-EB7A-CEF3-5D42-4D0F8806752E}"/>
              </a:ext>
            </a:extLst>
          </p:cNvPr>
          <p:cNvSpPr>
            <a:spLocks noGrp="1"/>
          </p:cNvSpPr>
          <p:nvPr>
            <p:ph type="ftr" sz="quarter" idx="11"/>
          </p:nvPr>
        </p:nvSpPr>
        <p:spPr/>
        <p:txBody>
          <a:bodyPr/>
          <a:lstStyle/>
          <a:p>
            <a:pPr rtl="0"/>
            <a:r>
              <a:rPr lang="en-GB" noProof="0"/>
              <a:t>Add a footer</a:t>
            </a:r>
          </a:p>
        </p:txBody>
      </p:sp>
      <p:sp>
        <p:nvSpPr>
          <p:cNvPr id="9" name="Slide Number Placeholder 8">
            <a:extLst>
              <a:ext uri="{FF2B5EF4-FFF2-40B4-BE49-F238E27FC236}">
                <a16:creationId xmlns:a16="http://schemas.microsoft.com/office/drawing/2014/main" id="{9FBE6A0F-DB87-DB44-F884-6C9C53F0AF46}"/>
              </a:ext>
            </a:extLst>
          </p:cNvPr>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232841555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9E33B-5105-40C7-A788-2EA27AAD765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93F2BB9-A6BB-E323-F3F1-CA2E1465F097}"/>
              </a:ext>
            </a:extLst>
          </p:cNvPr>
          <p:cNvSpPr>
            <a:spLocks noGrp="1"/>
          </p:cNvSpPr>
          <p:nvPr>
            <p:ph type="dt" sz="half" idx="10"/>
          </p:nvPr>
        </p:nvSpPr>
        <p:spPr/>
        <p:txBody>
          <a:bodyPr/>
          <a:lstStyle/>
          <a:p>
            <a:pPr rtl="0"/>
            <a:fld id="{4EC45D07-A3FD-40EE-BB45-F5E3D0F2E1C8}" type="datetime1">
              <a:rPr lang="en-GB" noProof="0" smtClean="0"/>
              <a:t>11/04/2025</a:t>
            </a:fld>
            <a:endParaRPr lang="en-GB" noProof="0"/>
          </a:p>
        </p:txBody>
      </p:sp>
      <p:sp>
        <p:nvSpPr>
          <p:cNvPr id="4" name="Footer Placeholder 3">
            <a:extLst>
              <a:ext uri="{FF2B5EF4-FFF2-40B4-BE49-F238E27FC236}">
                <a16:creationId xmlns:a16="http://schemas.microsoft.com/office/drawing/2014/main" id="{6DDBEDE4-80E7-D98D-5F6E-F2C10BD02128}"/>
              </a:ext>
            </a:extLst>
          </p:cNvPr>
          <p:cNvSpPr>
            <a:spLocks noGrp="1"/>
          </p:cNvSpPr>
          <p:nvPr>
            <p:ph type="ftr" sz="quarter" idx="11"/>
          </p:nvPr>
        </p:nvSpPr>
        <p:spPr/>
        <p:txBody>
          <a:bodyPr/>
          <a:lstStyle/>
          <a:p>
            <a:pPr rtl="0"/>
            <a:r>
              <a:rPr lang="en-GB" noProof="0"/>
              <a:t>Add a footer</a:t>
            </a:r>
          </a:p>
        </p:txBody>
      </p:sp>
      <p:sp>
        <p:nvSpPr>
          <p:cNvPr id="5" name="Slide Number Placeholder 4">
            <a:extLst>
              <a:ext uri="{FF2B5EF4-FFF2-40B4-BE49-F238E27FC236}">
                <a16:creationId xmlns:a16="http://schemas.microsoft.com/office/drawing/2014/main" id="{181CF3DE-9ADB-952B-472A-55A559296F24}"/>
              </a:ext>
            </a:extLst>
          </p:cNvPr>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183954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38CC20-34C7-31BD-3D0E-138A9A90FAED}"/>
              </a:ext>
            </a:extLst>
          </p:cNvPr>
          <p:cNvSpPr>
            <a:spLocks noGrp="1"/>
          </p:cNvSpPr>
          <p:nvPr>
            <p:ph type="dt" sz="half" idx="10"/>
          </p:nvPr>
        </p:nvSpPr>
        <p:spPr/>
        <p:txBody>
          <a:bodyPr/>
          <a:lstStyle/>
          <a:p>
            <a:pPr rtl="0"/>
            <a:fld id="{30FFDAF9-DFA9-4947-9568-03347A66D233}" type="datetime1">
              <a:rPr lang="en-GB" noProof="0" smtClean="0"/>
              <a:t>11/04/2025</a:t>
            </a:fld>
            <a:endParaRPr lang="en-GB" noProof="0"/>
          </a:p>
        </p:txBody>
      </p:sp>
      <p:sp>
        <p:nvSpPr>
          <p:cNvPr id="3" name="Footer Placeholder 2">
            <a:extLst>
              <a:ext uri="{FF2B5EF4-FFF2-40B4-BE49-F238E27FC236}">
                <a16:creationId xmlns:a16="http://schemas.microsoft.com/office/drawing/2014/main" id="{DA0F23D0-E894-D508-B18A-36FDD1E46B0F}"/>
              </a:ext>
            </a:extLst>
          </p:cNvPr>
          <p:cNvSpPr>
            <a:spLocks noGrp="1"/>
          </p:cNvSpPr>
          <p:nvPr>
            <p:ph type="ftr" sz="quarter" idx="11"/>
          </p:nvPr>
        </p:nvSpPr>
        <p:spPr/>
        <p:txBody>
          <a:bodyPr/>
          <a:lstStyle/>
          <a:p>
            <a:pPr rtl="0"/>
            <a:r>
              <a:rPr lang="en-GB" noProof="0"/>
              <a:t>Add a footer</a:t>
            </a:r>
          </a:p>
        </p:txBody>
      </p:sp>
      <p:sp>
        <p:nvSpPr>
          <p:cNvPr id="4" name="Slide Number Placeholder 3">
            <a:extLst>
              <a:ext uri="{FF2B5EF4-FFF2-40B4-BE49-F238E27FC236}">
                <a16:creationId xmlns:a16="http://schemas.microsoft.com/office/drawing/2014/main" id="{371B77E3-A98B-2E1A-A297-3C57C8CCF84D}"/>
              </a:ext>
            </a:extLst>
          </p:cNvPr>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98713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6EA73-0A2A-D2CD-C747-CF757502F3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030B90A-A5EB-4EA2-3A9A-600180F698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8C6D8B-7B8A-DF79-0FDD-48CB481A5F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28C28E-8279-8EC7-87C3-D917D2D6B2D7}"/>
              </a:ext>
            </a:extLst>
          </p:cNvPr>
          <p:cNvSpPr>
            <a:spLocks noGrp="1"/>
          </p:cNvSpPr>
          <p:nvPr>
            <p:ph type="dt" sz="half" idx="10"/>
          </p:nvPr>
        </p:nvSpPr>
        <p:spPr/>
        <p:txBody>
          <a:bodyPr/>
          <a:lstStyle/>
          <a:p>
            <a:pPr rtl="0"/>
            <a:fld id="{D89D711C-098E-40E1-BE23-CFCA1FAB8359}" type="datetime1">
              <a:rPr lang="en-GB" noProof="0" smtClean="0"/>
              <a:t>11/04/2025</a:t>
            </a:fld>
            <a:endParaRPr lang="en-GB" noProof="0"/>
          </a:p>
        </p:txBody>
      </p:sp>
      <p:sp>
        <p:nvSpPr>
          <p:cNvPr id="6" name="Footer Placeholder 5">
            <a:extLst>
              <a:ext uri="{FF2B5EF4-FFF2-40B4-BE49-F238E27FC236}">
                <a16:creationId xmlns:a16="http://schemas.microsoft.com/office/drawing/2014/main" id="{793B68E9-966C-D93B-926A-075DC8F45959}"/>
              </a:ext>
            </a:extLst>
          </p:cNvPr>
          <p:cNvSpPr>
            <a:spLocks noGrp="1"/>
          </p:cNvSpPr>
          <p:nvPr>
            <p:ph type="ftr" sz="quarter" idx="11"/>
          </p:nvPr>
        </p:nvSpPr>
        <p:spPr/>
        <p:txBody>
          <a:bodyPr/>
          <a:lstStyle/>
          <a:p>
            <a:pPr rtl="0"/>
            <a:r>
              <a:rPr lang="en-GB" noProof="0"/>
              <a:t>Add a footer</a:t>
            </a:r>
          </a:p>
        </p:txBody>
      </p:sp>
      <p:sp>
        <p:nvSpPr>
          <p:cNvPr id="7" name="Slide Number Placeholder 6">
            <a:extLst>
              <a:ext uri="{FF2B5EF4-FFF2-40B4-BE49-F238E27FC236}">
                <a16:creationId xmlns:a16="http://schemas.microsoft.com/office/drawing/2014/main" id="{4816328A-D361-E734-53A0-CE7DF21FF052}"/>
              </a:ext>
            </a:extLst>
          </p:cNvPr>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4496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7DE6B-6547-CDE4-D8B1-D043342D9C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AEC4C88-D5F1-0575-C613-19141F4233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BD82C79-EEB9-322D-9682-51757F448A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430A06-A2A2-3E8B-617B-7A878362523E}"/>
              </a:ext>
            </a:extLst>
          </p:cNvPr>
          <p:cNvSpPr>
            <a:spLocks noGrp="1"/>
          </p:cNvSpPr>
          <p:nvPr>
            <p:ph type="dt" sz="half" idx="10"/>
          </p:nvPr>
        </p:nvSpPr>
        <p:spPr/>
        <p:txBody>
          <a:bodyPr/>
          <a:lstStyle/>
          <a:p>
            <a:pPr rtl="0"/>
            <a:fld id="{9A9A7A2F-7C81-4F05-8B4D-4983D3740BAF}" type="datetime1">
              <a:rPr lang="en-GB" noProof="0" smtClean="0"/>
              <a:t>11/04/2025</a:t>
            </a:fld>
            <a:endParaRPr lang="en-GB" noProof="0"/>
          </a:p>
        </p:txBody>
      </p:sp>
      <p:sp>
        <p:nvSpPr>
          <p:cNvPr id="6" name="Footer Placeholder 5">
            <a:extLst>
              <a:ext uri="{FF2B5EF4-FFF2-40B4-BE49-F238E27FC236}">
                <a16:creationId xmlns:a16="http://schemas.microsoft.com/office/drawing/2014/main" id="{FEBB616B-CC99-D22A-CF7B-CD10136B8529}"/>
              </a:ext>
            </a:extLst>
          </p:cNvPr>
          <p:cNvSpPr>
            <a:spLocks noGrp="1"/>
          </p:cNvSpPr>
          <p:nvPr>
            <p:ph type="ftr" sz="quarter" idx="11"/>
          </p:nvPr>
        </p:nvSpPr>
        <p:spPr/>
        <p:txBody>
          <a:bodyPr/>
          <a:lstStyle/>
          <a:p>
            <a:pPr rtl="0"/>
            <a:r>
              <a:rPr lang="en-GB" noProof="0"/>
              <a:t>Add a footer</a:t>
            </a:r>
          </a:p>
        </p:txBody>
      </p:sp>
      <p:sp>
        <p:nvSpPr>
          <p:cNvPr id="7" name="Slide Number Placeholder 6">
            <a:extLst>
              <a:ext uri="{FF2B5EF4-FFF2-40B4-BE49-F238E27FC236}">
                <a16:creationId xmlns:a16="http://schemas.microsoft.com/office/drawing/2014/main" id="{3D1D10A3-2E58-F472-410E-913F42AFE9EF}"/>
              </a:ext>
            </a:extLst>
          </p:cNvPr>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1742869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06155E-6729-F5C1-CA60-DCA5D79AB5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2A2069-6BAF-D70F-6AE7-160B105D08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11EA59-6353-F51D-B31F-703237BA36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rtl="0"/>
            <a:fld id="{8B045440-74F0-4B44-BEF6-1040C3E911E1}" type="datetime1">
              <a:rPr lang="en-GB" noProof="0" smtClean="0"/>
              <a:t>11/04/2025</a:t>
            </a:fld>
            <a:endParaRPr lang="en-GB" noProof="0"/>
          </a:p>
        </p:txBody>
      </p:sp>
      <p:sp>
        <p:nvSpPr>
          <p:cNvPr id="5" name="Footer Placeholder 4">
            <a:extLst>
              <a:ext uri="{FF2B5EF4-FFF2-40B4-BE49-F238E27FC236}">
                <a16:creationId xmlns:a16="http://schemas.microsoft.com/office/drawing/2014/main" id="{9B4001F8-9F81-F9A5-1E6E-FE688DA138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rtl="0"/>
            <a:r>
              <a:rPr lang="en-GB" noProof="0"/>
              <a:t>Add a footer</a:t>
            </a:r>
          </a:p>
        </p:txBody>
      </p:sp>
      <p:sp>
        <p:nvSpPr>
          <p:cNvPr id="6" name="Slide Number Placeholder 5">
            <a:extLst>
              <a:ext uri="{FF2B5EF4-FFF2-40B4-BE49-F238E27FC236}">
                <a16:creationId xmlns:a16="http://schemas.microsoft.com/office/drawing/2014/main" id="{5826DDDA-B217-4716-A2B5-49FD91CB0E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2183449356"/>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suffolkandnortheastessex.icb.nhs.uk/about-us/"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hyperlink" Target="https://www.england.nhs.uk/primary-care/" TargetMode="External"/><Relationship Id="rId7" Type="http://schemas.openxmlformats.org/officeDocument/2006/relationships/image" Target="../media/image40.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42.sv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ideo" Target="https://www.youtube.com/embed/W19DtEsc8Ys?feature=oembed" TargetMode="External"/><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3" Type="http://schemas.openxmlformats.org/officeDocument/2006/relationships/hyperlink" Target="https://www.nhsconfed.org/articles/gp-federations-making-connection" TargetMode="External"/><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hyperlink" Target="https://suffolkfed.org.uk/wp-content/uploads/2018/03/Your-Rights.mp4?_=3" TargetMode="External"/><Relationship Id="rId5" Type="http://schemas.openxmlformats.org/officeDocument/2006/relationships/hyperlink" Target="https://suffolkfed.org.uk/" TargetMode="External"/><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hyperlink" Target="https://www.gpprimarychoice.co.uk/"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forms.office.com/e/Qk77p8aZCF"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mailto:training.hub@snee.nhs.uk"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3.png"/><Relationship Id="rId5" Type="http://schemas.openxmlformats.org/officeDocument/2006/relationships/diagramQuickStyle" Target="../diagrams/quickStyle1.xml"/><Relationship Id="rId10" Type="http://schemas.openxmlformats.org/officeDocument/2006/relationships/hyperlink" Target="https://digital.nhs.uk/developer/guides-and-documentation/introduction-to-healthcare-technology/the-healthcare-ecosystem" TargetMode="External"/><Relationship Id="rId4" Type="http://schemas.openxmlformats.org/officeDocument/2006/relationships/diagramLayout" Target="../diagrams/layout1.xml"/><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blapgFKXv0I?feature=oembed" TargetMode="Externa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hyperlink" Target="https://www.gov.uk/government/publications/the-nhs-constitution-for-england/the-nhs-constitution-for-england"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kingsfund.org.uk/insight-and-analysis/long-reads/integrated-care-systems-explained" TargetMode="External"/><Relationship Id="rId1" Type="http://schemas.openxmlformats.org/officeDocument/2006/relationships/slideLayout" Target="../slideLayouts/slideLayout2.xml"/><Relationship Id="rId5" Type="http://schemas.openxmlformats.org/officeDocument/2006/relationships/image" Target="../media/image28.sv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ideo" Target="https://www.youtube.com/embed/mz4FFE2y8PM?feature=oembed" TargetMode="External"/><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0.jpeg"/><Relationship Id="rId7" Type="http://schemas.openxmlformats.org/officeDocument/2006/relationships/diagramColors" Target="../diagrams/colors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hyperlink" Target="http://www.sneeics.org.uk/" TargetMode="External"/><Relationship Id="rId4" Type="http://schemas.openxmlformats.org/officeDocument/2006/relationships/diagramData" Target="../diagrams/data3.xml"/><Relationship Id="rId9" Type="http://schemas.openxmlformats.org/officeDocument/2006/relationships/hyperlink" Target="https://youtu.be/La9V-Fu3AAI"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50207" y="1801880"/>
            <a:ext cx="4747280" cy="2106040"/>
          </a:xfrm>
        </p:spPr>
        <p:txBody>
          <a:bodyPr rtlCol="0" anchor="b">
            <a:normAutofit/>
          </a:bodyPr>
          <a:lstStyle/>
          <a:p>
            <a:pPr algn="l" rtl="0"/>
            <a:r>
              <a:rPr lang="en-GB" sz="4800" dirty="0">
                <a:solidFill>
                  <a:srgbClr val="FFFFFF"/>
                </a:solidFill>
                <a:latin typeface="Arial" panose="020B0604020202020204" pitchFamily="34" charset="0"/>
                <a:cs typeface="Arial" panose="020B0604020202020204" pitchFamily="34" charset="0"/>
              </a:rPr>
              <a:t>Primary care induction Programme</a:t>
            </a:r>
          </a:p>
        </p:txBody>
      </p:sp>
      <p:sp>
        <p:nvSpPr>
          <p:cNvPr id="18" name="Rectangle 17">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952062" y="4767439"/>
            <a:ext cx="4393278" cy="1244483"/>
          </a:xfrm>
        </p:spPr>
        <p:txBody>
          <a:bodyPr rtlCol="0" anchor="t">
            <a:normAutofit/>
          </a:bodyPr>
          <a:lstStyle/>
          <a:p>
            <a:pPr algn="l" rtl="0"/>
            <a:r>
              <a:rPr lang="en-GB" sz="2800" dirty="0">
                <a:solidFill>
                  <a:srgbClr val="FFFFFF"/>
                </a:solidFill>
                <a:latin typeface="Arial" panose="020B0604020202020204" pitchFamily="34" charset="0"/>
                <a:cs typeface="Arial" panose="020B0604020202020204" pitchFamily="34" charset="0"/>
              </a:rPr>
              <a:t>The NHS and Primary care</a:t>
            </a:r>
          </a:p>
        </p:txBody>
      </p:sp>
      <p:sp>
        <p:nvSpPr>
          <p:cNvPr id="20" name="Oval 19">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NHS logo&#10;&#10;">
            <a:extLst>
              <a:ext uri="{FF2B5EF4-FFF2-40B4-BE49-F238E27FC236}">
                <a16:creationId xmlns:a16="http://schemas.microsoft.com/office/drawing/2014/main" id="{089E3EEA-6C0A-1BDE-30D8-E5A58F562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2295" y="1758589"/>
            <a:ext cx="2926250" cy="743823"/>
          </a:xfrm>
          <a:prstGeom prst="rect">
            <a:avLst/>
          </a:prstGeom>
        </p:spPr>
      </p:pic>
      <p:pic>
        <p:nvPicPr>
          <p:cNvPr id="15" name="Picture 14" descr="Training hub logo">
            <a:extLst>
              <a:ext uri="{FF2B5EF4-FFF2-40B4-BE49-F238E27FC236}">
                <a16:creationId xmlns:a16="http://schemas.microsoft.com/office/drawing/2014/main" id="{5E7F3E74-8AF1-C777-64C2-BD7E8A25B9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5825" y="2876061"/>
            <a:ext cx="4182042" cy="1479524"/>
          </a:xfrm>
          <a:prstGeom prst="rect">
            <a:avLst/>
          </a:prstGeom>
        </p:spPr>
      </p:pic>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AAAAB-E5B3-4396-AFFF-C8740EE70EC6}"/>
            </a:ext>
          </a:extLst>
        </p:cNvPr>
        <p:cNvGrpSpPr/>
        <p:nvPr/>
      </p:nvGrpSpPr>
      <p:grpSpPr>
        <a:xfrm>
          <a:off x="0" y="0"/>
          <a:ext cx="0" cy="0"/>
          <a:chOff x="0" y="0"/>
          <a:chExt cx="0" cy="0"/>
        </a:xfrm>
      </p:grpSpPr>
      <p:pic>
        <p:nvPicPr>
          <p:cNvPr id="14" name="Picture 13" descr="TRaining Hub logo">
            <a:extLst>
              <a:ext uri="{FF2B5EF4-FFF2-40B4-BE49-F238E27FC236}">
                <a16:creationId xmlns:a16="http://schemas.microsoft.com/office/drawing/2014/main" id="{381DBFFD-4F55-4C1B-9D06-5E2A411FA9EC}"/>
              </a:ext>
            </a:extLst>
          </p:cNvPr>
          <p:cNvPicPr>
            <a:picLocks noChangeAspect="1"/>
          </p:cNvPicPr>
          <p:nvPr/>
        </p:nvPicPr>
        <p:blipFill>
          <a:blip r:embed="rId2"/>
          <a:stretch>
            <a:fillRect/>
          </a:stretch>
        </p:blipFill>
        <p:spPr>
          <a:xfrm>
            <a:off x="9896415" y="301045"/>
            <a:ext cx="1956986" cy="688908"/>
          </a:xfrm>
          <a:prstGeom prst="rect">
            <a:avLst/>
          </a:prstGeom>
        </p:spPr>
      </p:pic>
      <p:sp>
        <p:nvSpPr>
          <p:cNvPr id="2" name="Title 1">
            <a:extLst>
              <a:ext uri="{FF2B5EF4-FFF2-40B4-BE49-F238E27FC236}">
                <a16:creationId xmlns:a16="http://schemas.microsoft.com/office/drawing/2014/main" id="{8CD3CC78-2DD3-6809-148A-912D37A170C8}"/>
              </a:ext>
            </a:extLst>
          </p:cNvPr>
          <p:cNvSpPr>
            <a:spLocks noGrp="1"/>
          </p:cNvSpPr>
          <p:nvPr>
            <p:ph type="title"/>
          </p:nvPr>
        </p:nvSpPr>
        <p:spPr>
          <a:xfrm>
            <a:off x="838200" y="391823"/>
            <a:ext cx="10515600" cy="1325563"/>
          </a:xfrm>
        </p:spPr>
        <p:txBody>
          <a:bodyPr>
            <a:normAutofit/>
          </a:bodyPr>
          <a:lstStyle/>
          <a:p>
            <a:r>
              <a:rPr lang="en-GB" sz="4000" dirty="0">
                <a:latin typeface="Arial" panose="020B0604020202020204" pitchFamily="34" charset="0"/>
                <a:cs typeface="Arial" panose="020B0604020202020204" pitchFamily="34" charset="0"/>
              </a:rPr>
              <a:t>Suffolk &amp; North East Essex ICB </a:t>
            </a:r>
          </a:p>
        </p:txBody>
      </p:sp>
      <p:sp>
        <p:nvSpPr>
          <p:cNvPr id="6" name="TextBox 5">
            <a:extLst>
              <a:ext uri="{FF2B5EF4-FFF2-40B4-BE49-F238E27FC236}">
                <a16:creationId xmlns:a16="http://schemas.microsoft.com/office/drawing/2014/main" id="{9D193605-E3FA-6745-ED21-B3B675DB72A9}"/>
              </a:ext>
            </a:extLst>
          </p:cNvPr>
          <p:cNvSpPr txBox="1"/>
          <p:nvPr/>
        </p:nvSpPr>
        <p:spPr>
          <a:xfrm>
            <a:off x="838200" y="1659562"/>
            <a:ext cx="10605705" cy="1062278"/>
          </a:xfrm>
          <a:prstGeom prst="rect">
            <a:avLst/>
          </a:prstGeom>
          <a:noFill/>
        </p:spPr>
        <p:txBody>
          <a:bodyPr wrap="square" rtlCol="0">
            <a:spAutoFit/>
          </a:bodyPr>
          <a:lstStyle/>
          <a:p>
            <a:pPr algn="just">
              <a:lnSpc>
                <a:spcPct val="115000"/>
              </a:lnSpc>
            </a:pPr>
            <a:r>
              <a:rPr lang="en-GB" sz="1400" dirty="0">
                <a:effectLst/>
                <a:latin typeface="Arial" panose="020B0604020202020204" pitchFamily="34" charset="0"/>
                <a:ea typeface="Calibri" panose="020F0502020204030204" pitchFamily="34" charset="0"/>
                <a:cs typeface="Calibri" panose="020F0502020204030204" pitchFamily="34" charset="0"/>
              </a:rPr>
              <a:t>The SNEE ICB </a:t>
            </a:r>
            <a:r>
              <a:rPr lang="en-GB" sz="1400" dirty="0">
                <a:solidFill>
                  <a:srgbClr val="C7417B"/>
                </a:solidFill>
                <a:effectLst/>
                <a:latin typeface="Arial" panose="020B0604020202020204" pitchFamily="34" charset="0"/>
                <a:ea typeface="Calibri" panose="020F0502020204030204" pitchFamily="34" charset="0"/>
                <a:cs typeface="Calibri" panose="020F0502020204030204" pitchFamily="34" charset="0"/>
              </a:rPr>
              <a:t>plans and buys healthcare services </a:t>
            </a:r>
            <a:r>
              <a:rPr lang="en-GB" sz="1400" dirty="0">
                <a:effectLst/>
                <a:latin typeface="Arial" panose="020B0604020202020204" pitchFamily="34" charset="0"/>
                <a:ea typeface="Calibri" panose="020F0502020204030204" pitchFamily="34" charset="0"/>
                <a:cs typeface="Calibri" panose="020F0502020204030204" pitchFamily="34" charset="0"/>
              </a:rPr>
              <a:t>for the one million people who live locally. This function is commonly referred to as commissioning.  The ICB, together with the ICS, local authorities and other local partners collectively plan health and care services to meet the needs of the  population.  SNEE ICB works withing a budget which is set by NHS England and works closely with local government and the NHS providers in the SNEE area.</a:t>
            </a:r>
          </a:p>
        </p:txBody>
      </p:sp>
      <p:sp>
        <p:nvSpPr>
          <p:cNvPr id="21" name="TextBox 20">
            <a:extLst>
              <a:ext uri="{FF2B5EF4-FFF2-40B4-BE49-F238E27FC236}">
                <a16:creationId xmlns:a16="http://schemas.microsoft.com/office/drawing/2014/main" id="{C58CCED3-A10F-24E2-CB11-1AB9AC84797A}"/>
              </a:ext>
            </a:extLst>
          </p:cNvPr>
          <p:cNvSpPr txBox="1"/>
          <p:nvPr/>
        </p:nvSpPr>
        <p:spPr>
          <a:xfrm>
            <a:off x="838200" y="3268230"/>
            <a:ext cx="9536053" cy="369332"/>
          </a:xfrm>
          <a:prstGeom prst="rect">
            <a:avLst/>
          </a:prstGeom>
          <a:noFill/>
        </p:spPr>
        <p:txBody>
          <a:bodyPr wrap="square" rtlCol="0">
            <a:spAutoFit/>
          </a:bodyPr>
          <a:lstStyle/>
          <a:p>
            <a:r>
              <a:rPr lang="en-GB" sz="1800" b="1" dirty="0">
                <a:solidFill>
                  <a:srgbClr val="C7417B"/>
                </a:solidFill>
                <a:effectLst/>
                <a:latin typeface="Arial" panose="020B0604020202020204" pitchFamily="34" charset="0"/>
                <a:ea typeface="Calibri" panose="020F0502020204030204" pitchFamily="34" charset="0"/>
                <a:cs typeface="Calibri" panose="020F0502020204030204" pitchFamily="34" charset="0"/>
              </a:rPr>
              <a:t>The main aims of the ICB are to:</a:t>
            </a:r>
          </a:p>
        </p:txBody>
      </p:sp>
      <p:graphicFrame>
        <p:nvGraphicFramePr>
          <p:cNvPr id="20" name="Diagram 19" descr="aims of an integrated care board infographic">
            <a:extLst>
              <a:ext uri="{FF2B5EF4-FFF2-40B4-BE49-F238E27FC236}">
                <a16:creationId xmlns:a16="http://schemas.microsoft.com/office/drawing/2014/main" id="{90B37659-89B7-A75A-298C-497CF6F62109}"/>
              </a:ext>
            </a:extLst>
          </p:cNvPr>
          <p:cNvGraphicFramePr/>
          <p:nvPr>
            <p:extLst>
              <p:ext uri="{D42A27DB-BD31-4B8C-83A1-F6EECF244321}">
                <p14:modId xmlns:p14="http://schemas.microsoft.com/office/powerpoint/2010/main" val="877242059"/>
              </p:ext>
            </p:extLst>
          </p:nvPr>
        </p:nvGraphicFramePr>
        <p:xfrm>
          <a:off x="896202" y="3879167"/>
          <a:ext cx="10489699" cy="1932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8F595845-840F-9140-285D-E6CBA16F3648}"/>
              </a:ext>
            </a:extLst>
          </p:cNvPr>
          <p:cNvSpPr txBox="1"/>
          <p:nvPr/>
        </p:nvSpPr>
        <p:spPr>
          <a:xfrm>
            <a:off x="896202" y="6109653"/>
            <a:ext cx="10605705" cy="286682"/>
          </a:xfrm>
          <a:prstGeom prst="rect">
            <a:avLst/>
          </a:prstGeom>
          <a:noFill/>
        </p:spPr>
        <p:txBody>
          <a:bodyPr wrap="square" rtlCol="0">
            <a:spAutoFit/>
          </a:bodyPr>
          <a:lstStyle/>
          <a:p>
            <a:pPr algn="just">
              <a:lnSpc>
                <a:spcPct val="115000"/>
              </a:lnSpc>
            </a:pPr>
            <a:r>
              <a:rPr lang="en-GB" sz="1200" dirty="0">
                <a:effectLst/>
                <a:latin typeface="Arial" panose="020B0604020202020204" pitchFamily="34" charset="0"/>
                <a:ea typeface="Calibri" panose="020F0502020204030204" pitchFamily="34" charset="0"/>
                <a:cs typeface="Calibri" panose="020F0502020204030204" pitchFamily="34" charset="0"/>
              </a:rPr>
              <a:t>You can read more about the Suffolk &amp; North East Essex Integrated Care Board </a:t>
            </a:r>
            <a:r>
              <a:rPr lang="en-GB" sz="1200" dirty="0">
                <a:effectLst/>
                <a:latin typeface="Arial" panose="020B0604020202020204" pitchFamily="34" charset="0"/>
                <a:ea typeface="Calibri" panose="020F0502020204030204" pitchFamily="34" charset="0"/>
                <a:cs typeface="Calibri" panose="020F0502020204030204" pitchFamily="34" charset="0"/>
                <a:hlinkClick r:id="rId8"/>
              </a:rPr>
              <a:t>here</a:t>
            </a:r>
            <a:endParaRPr lang="en-GB" sz="1200" dirty="0">
              <a:effectLst/>
              <a:latin typeface="Arial" panose="020B0604020202020204" pitchFamily="34" charset="0"/>
              <a:ea typeface="Calibri" panose="020F0502020204030204" pitchFamily="34" charset="0"/>
              <a:cs typeface="Calibri" panose="020F0502020204030204" pitchFamily="34" charset="0"/>
            </a:endParaRPr>
          </a:p>
        </p:txBody>
      </p:sp>
      <p:pic>
        <p:nvPicPr>
          <p:cNvPr id="4" name="Picture 3" descr="NHS logo">
            <a:extLst>
              <a:ext uri="{FF2B5EF4-FFF2-40B4-BE49-F238E27FC236}">
                <a16:creationId xmlns:a16="http://schemas.microsoft.com/office/drawing/2014/main" id="{6FA7E095-3BE6-71AC-D5BF-FC2A9A54BA3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80101" y="5832475"/>
            <a:ext cx="2273300" cy="577850"/>
          </a:xfrm>
          <a:prstGeom prst="rect">
            <a:avLst/>
          </a:prstGeom>
        </p:spPr>
      </p:pic>
    </p:spTree>
    <p:extLst>
      <p:ext uri="{BB962C8B-B14F-4D97-AF65-F5344CB8AC3E}">
        <p14:creationId xmlns:p14="http://schemas.microsoft.com/office/powerpoint/2010/main" val="392256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Graphic spid="20" grpId="0">
        <p:bldAsOne/>
      </p:bldGraphic>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A02AC9-9716-2A46-0C1D-1BEA37D1B59A}"/>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A6AA0FA-E937-0821-DDF4-7C8D211F0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A2319C-9C64-0E61-04E6-F545790B0C80}"/>
              </a:ext>
            </a:extLst>
          </p:cNvPr>
          <p:cNvSpPr>
            <a:spLocks noGrp="1"/>
          </p:cNvSpPr>
          <p:nvPr>
            <p:ph type="title"/>
          </p:nvPr>
        </p:nvSpPr>
        <p:spPr>
          <a:xfrm>
            <a:off x="838200" y="691182"/>
            <a:ext cx="9688296" cy="834805"/>
          </a:xfrm>
        </p:spPr>
        <p:txBody>
          <a:bodyPr anchor="b">
            <a:normAutofit/>
          </a:bodyPr>
          <a:lstStyle/>
          <a:p>
            <a:r>
              <a:rPr lang="en-GB" sz="4000" dirty="0">
                <a:latin typeface="Arial" panose="020B0604020202020204" pitchFamily="34" charset="0"/>
                <a:cs typeface="Arial" panose="020B0604020202020204" pitchFamily="34" charset="0"/>
              </a:rPr>
              <a:t>Introduction to Primary care</a:t>
            </a:r>
          </a:p>
        </p:txBody>
      </p:sp>
      <p:sp>
        <p:nvSpPr>
          <p:cNvPr id="6" name="Rectangle 5">
            <a:extLst>
              <a:ext uri="{FF2B5EF4-FFF2-40B4-BE49-F238E27FC236}">
                <a16:creationId xmlns:a16="http://schemas.microsoft.com/office/drawing/2014/main" id="{D73F87E6-BB1C-069E-7EFD-CFDF2005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77799F6-BEE5-B5F5-B671-6C301397A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raining Hub logo">
            <a:extLst>
              <a:ext uri="{FF2B5EF4-FFF2-40B4-BE49-F238E27FC236}">
                <a16:creationId xmlns:a16="http://schemas.microsoft.com/office/drawing/2014/main" id="{75FC2310-C094-9351-AC95-6A43C9B22DD4}"/>
              </a:ext>
            </a:extLst>
          </p:cNvPr>
          <p:cNvPicPr>
            <a:picLocks noChangeAspect="1"/>
          </p:cNvPicPr>
          <p:nvPr/>
        </p:nvPicPr>
        <p:blipFill>
          <a:blip r:embed="rId2"/>
          <a:stretch>
            <a:fillRect/>
          </a:stretch>
        </p:blipFill>
        <p:spPr>
          <a:xfrm>
            <a:off x="9813751" y="333295"/>
            <a:ext cx="1955395" cy="689804"/>
          </a:xfrm>
          <a:prstGeom prst="rect">
            <a:avLst/>
          </a:prstGeom>
        </p:spPr>
      </p:pic>
      <p:sp>
        <p:nvSpPr>
          <p:cNvPr id="9" name="Content Placeholder 8">
            <a:extLst>
              <a:ext uri="{FF2B5EF4-FFF2-40B4-BE49-F238E27FC236}">
                <a16:creationId xmlns:a16="http://schemas.microsoft.com/office/drawing/2014/main" id="{916909F7-B891-034D-DE8F-0586850A7984}"/>
              </a:ext>
            </a:extLst>
          </p:cNvPr>
          <p:cNvSpPr>
            <a:spLocks noGrp="1"/>
          </p:cNvSpPr>
          <p:nvPr>
            <p:ph idx="1"/>
          </p:nvPr>
        </p:nvSpPr>
        <p:spPr>
          <a:xfrm>
            <a:off x="838200" y="1825625"/>
            <a:ext cx="9688296" cy="1003300"/>
          </a:xfrm>
        </p:spPr>
        <p:txBody>
          <a:bodyPr/>
          <a:lstStyle/>
          <a:p>
            <a:pPr marL="0" indent="0">
              <a:buNone/>
            </a:pPr>
            <a:r>
              <a:rPr lang="en-GB" sz="1600" dirty="0">
                <a:effectLst/>
                <a:latin typeface="Arial" panose="020B0604020202020204" pitchFamily="34" charset="0"/>
                <a:ea typeface="Calibri" panose="020F0502020204030204" pitchFamily="34" charset="0"/>
                <a:cs typeface="Calibri" panose="020F0502020204030204" pitchFamily="34" charset="0"/>
              </a:rPr>
              <a:t>Primary Care services provide the </a:t>
            </a:r>
            <a:r>
              <a:rPr lang="en-GB" sz="1600" b="1" dirty="0">
                <a:solidFill>
                  <a:srgbClr val="C7417B"/>
                </a:solidFill>
                <a:effectLst/>
                <a:latin typeface="Arial" panose="020B0604020202020204" pitchFamily="34" charset="0"/>
                <a:ea typeface="Calibri" panose="020F0502020204030204" pitchFamily="34" charset="0"/>
                <a:cs typeface="Calibri" panose="020F0502020204030204" pitchFamily="34" charset="0"/>
              </a:rPr>
              <a:t>first point of contact </a:t>
            </a:r>
            <a:r>
              <a:rPr lang="en-GB" sz="1600" dirty="0">
                <a:effectLst/>
                <a:latin typeface="Arial" panose="020B0604020202020204" pitchFamily="34" charset="0"/>
                <a:ea typeface="Calibri" panose="020F0502020204030204" pitchFamily="34" charset="0"/>
                <a:cs typeface="Calibri" panose="020F0502020204030204" pitchFamily="34" charset="0"/>
              </a:rPr>
              <a:t>in the healthcare system, acting as the ‘front door’ of the NHS.  Primary Care includes </a:t>
            </a:r>
            <a:r>
              <a:rPr lang="en-GB" sz="1600" b="1" dirty="0">
                <a:solidFill>
                  <a:srgbClr val="C7417B"/>
                </a:solidFill>
                <a:effectLst/>
                <a:latin typeface="Arial" panose="020B0604020202020204" pitchFamily="34" charset="0"/>
                <a:ea typeface="Calibri" panose="020F0502020204030204" pitchFamily="34" charset="0"/>
                <a:cs typeface="Calibri" panose="020F0502020204030204" pitchFamily="34" charset="0"/>
              </a:rPr>
              <a:t>General Practice, Community Pharmacy, Dental</a:t>
            </a:r>
            <a:r>
              <a:rPr lang="en-GB" sz="1600" b="1" dirty="0">
                <a:effectLst/>
                <a:latin typeface="Arial" panose="020B0604020202020204" pitchFamily="34" charset="0"/>
                <a:ea typeface="Calibri" panose="020F0502020204030204" pitchFamily="34" charset="0"/>
                <a:cs typeface="Calibri" panose="020F0502020204030204" pitchFamily="34" charset="0"/>
              </a:rPr>
              <a:t>, </a:t>
            </a:r>
            <a:r>
              <a:rPr lang="en-GB" sz="1600" dirty="0">
                <a:effectLst/>
                <a:latin typeface="Arial" panose="020B0604020202020204" pitchFamily="34" charset="0"/>
                <a:ea typeface="Calibri" panose="020F0502020204030204" pitchFamily="34" charset="0"/>
                <a:cs typeface="Calibri" panose="020F0502020204030204" pitchFamily="34" charset="0"/>
              </a:rPr>
              <a:t>and </a:t>
            </a:r>
            <a:r>
              <a:rPr lang="en-GB" sz="1600" b="1" dirty="0">
                <a:solidFill>
                  <a:srgbClr val="C7417B"/>
                </a:solidFill>
                <a:effectLst/>
                <a:latin typeface="Arial" panose="020B0604020202020204" pitchFamily="34" charset="0"/>
                <a:ea typeface="Calibri" panose="020F0502020204030204" pitchFamily="34" charset="0"/>
                <a:cs typeface="Calibri" panose="020F0502020204030204" pitchFamily="34" charset="0"/>
              </a:rPr>
              <a:t>Optometry Services </a:t>
            </a:r>
            <a:r>
              <a:rPr lang="en-GB" sz="1600" dirty="0">
                <a:effectLst/>
                <a:latin typeface="Arial" panose="020B0604020202020204" pitchFamily="34" charset="0"/>
                <a:ea typeface="Calibri" panose="020F0502020204030204" pitchFamily="34" charset="0"/>
                <a:cs typeface="Calibri" panose="020F0502020204030204" pitchFamily="34" charset="0"/>
              </a:rPr>
              <a:t>(NHS England).</a:t>
            </a:r>
          </a:p>
          <a:p>
            <a:endParaRPr lang="en-GB" dirty="0"/>
          </a:p>
        </p:txBody>
      </p:sp>
      <p:sp>
        <p:nvSpPr>
          <p:cNvPr id="4" name="TextBox 3">
            <a:extLst>
              <a:ext uri="{FF2B5EF4-FFF2-40B4-BE49-F238E27FC236}">
                <a16:creationId xmlns:a16="http://schemas.microsoft.com/office/drawing/2014/main" id="{CD764632-4AAC-6CBC-AED2-D87B3986D5F1}"/>
              </a:ext>
            </a:extLst>
          </p:cNvPr>
          <p:cNvSpPr txBox="1"/>
          <p:nvPr/>
        </p:nvSpPr>
        <p:spPr>
          <a:xfrm>
            <a:off x="890461" y="5459178"/>
            <a:ext cx="6638924" cy="369332"/>
          </a:xfrm>
          <a:prstGeom prst="rect">
            <a:avLst/>
          </a:prstGeom>
          <a:noFill/>
        </p:spPr>
        <p:txBody>
          <a:bodyPr wrap="square" rtlCol="0">
            <a:spAutoFit/>
          </a:bodyPr>
          <a:lstStyle/>
          <a:p>
            <a:r>
              <a:rPr lang="en-GB" dirty="0">
                <a:solidFill>
                  <a:srgbClr val="C7417B"/>
                </a:solidFill>
                <a:latin typeface="Arial" panose="020B0604020202020204" pitchFamily="34" charset="0"/>
                <a:cs typeface="Arial" panose="020B0604020202020204" pitchFamily="34" charset="0"/>
              </a:rPr>
              <a:t>For further information about primary care, please click </a:t>
            </a:r>
            <a:r>
              <a:rPr lang="en-GB" dirty="0">
                <a:solidFill>
                  <a:srgbClr val="C7417B"/>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a:t>
            </a:r>
            <a:endParaRPr lang="en-GB" dirty="0">
              <a:solidFill>
                <a:srgbClr val="C7417B"/>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DFBC4004-2E18-F9D4-2B1C-92CB6C85B548}"/>
              </a:ext>
            </a:extLst>
          </p:cNvPr>
          <p:cNvGrpSpPr/>
          <p:nvPr/>
        </p:nvGrpSpPr>
        <p:grpSpPr>
          <a:xfrm>
            <a:off x="538622" y="3119302"/>
            <a:ext cx="11157118" cy="1806988"/>
            <a:chOff x="538622" y="3119302"/>
            <a:chExt cx="11157118" cy="1806988"/>
          </a:xfrm>
        </p:grpSpPr>
        <p:pic>
          <p:nvPicPr>
            <p:cNvPr id="10" name="Picture 9" descr="Doctor pointing at laptop">
              <a:extLst>
                <a:ext uri="{FF2B5EF4-FFF2-40B4-BE49-F238E27FC236}">
                  <a16:creationId xmlns:a16="http://schemas.microsoft.com/office/drawing/2014/main" id="{65D8ED34-F1EF-1CEA-E483-0086C387A1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622" y="3119303"/>
              <a:ext cx="2703148" cy="1802098"/>
            </a:xfrm>
            <a:prstGeom prst="rect">
              <a:avLst/>
            </a:prstGeom>
            <a:effectLst>
              <a:glow rad="63500">
                <a:schemeClr val="accent1">
                  <a:satMod val="175000"/>
                  <a:alpha val="40000"/>
                </a:schemeClr>
              </a:glow>
            </a:effectLst>
          </p:spPr>
        </p:pic>
        <p:pic>
          <p:nvPicPr>
            <p:cNvPr id="13" name="Picture 12" descr="Dental and surgical instruments">
              <a:extLst>
                <a:ext uri="{FF2B5EF4-FFF2-40B4-BE49-F238E27FC236}">
                  <a16:creationId xmlns:a16="http://schemas.microsoft.com/office/drawing/2014/main" id="{610D1046-4ED7-45B1-92F3-63F9D1B048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6546" y="3128563"/>
              <a:ext cx="2668785" cy="1779190"/>
            </a:xfrm>
            <a:prstGeom prst="rect">
              <a:avLst/>
            </a:prstGeom>
            <a:effectLst>
              <a:glow rad="63500">
                <a:schemeClr val="accent5">
                  <a:satMod val="175000"/>
                  <a:alpha val="40000"/>
                </a:schemeClr>
              </a:glow>
            </a:effectLst>
          </p:spPr>
        </p:pic>
        <p:pic>
          <p:nvPicPr>
            <p:cNvPr id="15" name="Picture 14" descr="Pharmacist stocking drawer">
              <a:extLst>
                <a:ext uri="{FF2B5EF4-FFF2-40B4-BE49-F238E27FC236}">
                  <a16:creationId xmlns:a16="http://schemas.microsoft.com/office/drawing/2014/main" id="{FC89D4B1-B1C2-5076-6568-16F7904EAD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70817" y="3130388"/>
              <a:ext cx="2693853" cy="1795902"/>
            </a:xfrm>
            <a:prstGeom prst="rect">
              <a:avLst/>
            </a:prstGeom>
            <a:effectLst>
              <a:glow rad="63500">
                <a:srgbClr val="FFC000">
                  <a:alpha val="40000"/>
                </a:srgbClr>
              </a:glow>
            </a:effectLst>
          </p:spPr>
        </p:pic>
        <p:pic>
          <p:nvPicPr>
            <p:cNvPr id="19" name="Picture 18" descr="Tortoiseshell eyeglasses">
              <a:extLst>
                <a:ext uri="{FF2B5EF4-FFF2-40B4-BE49-F238E27FC236}">
                  <a16:creationId xmlns:a16="http://schemas.microsoft.com/office/drawing/2014/main" id="{122FC333-23F9-DF95-7E38-65BBBC3AA78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29446" y="3119302"/>
              <a:ext cx="2666294" cy="1777381"/>
            </a:xfrm>
            <a:prstGeom prst="rect">
              <a:avLst/>
            </a:prstGeom>
            <a:effectLst>
              <a:glow rad="63500">
                <a:schemeClr val="tx2">
                  <a:alpha val="40000"/>
                </a:schemeClr>
              </a:glow>
            </a:effectLst>
          </p:spPr>
        </p:pic>
      </p:grpSp>
    </p:spTree>
    <p:extLst>
      <p:ext uri="{BB962C8B-B14F-4D97-AF65-F5344CB8AC3E}">
        <p14:creationId xmlns:p14="http://schemas.microsoft.com/office/powerpoint/2010/main" val="45590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A02AC9-9716-2A46-0C1D-1BEA37D1B59A}"/>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A6AA0FA-E937-0821-DDF4-7C8D211F0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A2319C-9C64-0E61-04E6-F545790B0C80}"/>
              </a:ext>
            </a:extLst>
          </p:cNvPr>
          <p:cNvSpPr>
            <a:spLocks noGrp="1"/>
          </p:cNvSpPr>
          <p:nvPr>
            <p:ph type="title"/>
          </p:nvPr>
        </p:nvSpPr>
        <p:spPr>
          <a:xfrm>
            <a:off x="838200" y="691182"/>
            <a:ext cx="9688296" cy="834805"/>
          </a:xfrm>
        </p:spPr>
        <p:txBody>
          <a:bodyPr anchor="b">
            <a:normAutofit/>
          </a:bodyPr>
          <a:lstStyle/>
          <a:p>
            <a:r>
              <a:rPr lang="en-GB" sz="4000" dirty="0">
                <a:latin typeface="Arial" panose="020B0604020202020204" pitchFamily="34" charset="0"/>
                <a:cs typeface="Arial" panose="020B0604020202020204" pitchFamily="34" charset="0"/>
              </a:rPr>
              <a:t>What are Primary Care Networks?</a:t>
            </a:r>
          </a:p>
        </p:txBody>
      </p:sp>
      <p:sp>
        <p:nvSpPr>
          <p:cNvPr id="6" name="Rectangle 5">
            <a:extLst>
              <a:ext uri="{FF2B5EF4-FFF2-40B4-BE49-F238E27FC236}">
                <a16:creationId xmlns:a16="http://schemas.microsoft.com/office/drawing/2014/main" id="{D73F87E6-BB1C-069E-7EFD-CFDF2005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77799F6-BEE5-B5F5-B671-6C301397A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raining hub logo">
            <a:extLst>
              <a:ext uri="{FF2B5EF4-FFF2-40B4-BE49-F238E27FC236}">
                <a16:creationId xmlns:a16="http://schemas.microsoft.com/office/drawing/2014/main" id="{75FC2310-C094-9351-AC95-6A43C9B22DD4}"/>
              </a:ext>
            </a:extLst>
          </p:cNvPr>
          <p:cNvPicPr>
            <a:picLocks noChangeAspect="1"/>
          </p:cNvPicPr>
          <p:nvPr/>
        </p:nvPicPr>
        <p:blipFill>
          <a:blip r:embed="rId2"/>
          <a:stretch>
            <a:fillRect/>
          </a:stretch>
        </p:blipFill>
        <p:spPr>
          <a:xfrm>
            <a:off x="9813751" y="333295"/>
            <a:ext cx="1955395" cy="689804"/>
          </a:xfrm>
          <a:prstGeom prst="rect">
            <a:avLst/>
          </a:prstGeom>
        </p:spPr>
      </p:pic>
      <p:graphicFrame>
        <p:nvGraphicFramePr>
          <p:cNvPr id="15" name="Content Placeholder 8" descr="What are primary care networks infographic">
            <a:extLst>
              <a:ext uri="{FF2B5EF4-FFF2-40B4-BE49-F238E27FC236}">
                <a16:creationId xmlns:a16="http://schemas.microsoft.com/office/drawing/2014/main" id="{B68DAB95-EF89-A8B8-3120-3263E7BFA22A}"/>
              </a:ext>
            </a:extLst>
          </p:cNvPr>
          <p:cNvGraphicFramePr>
            <a:graphicFrameLocks noGrp="1"/>
          </p:cNvGraphicFramePr>
          <p:nvPr>
            <p:ph idx="1"/>
            <p:extLst>
              <p:ext uri="{D42A27DB-BD31-4B8C-83A1-F6EECF244321}">
                <p14:modId xmlns:p14="http://schemas.microsoft.com/office/powerpoint/2010/main" val="2570687949"/>
              </p:ext>
            </p:extLst>
          </p:nvPr>
        </p:nvGraphicFramePr>
        <p:xfrm>
          <a:off x="838200" y="1825625"/>
          <a:ext cx="8627004" cy="378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FFD6C50F-1316-75F5-CA8D-67826B7D3763}"/>
              </a:ext>
            </a:extLst>
          </p:cNvPr>
          <p:cNvSpPr txBox="1"/>
          <p:nvPr/>
        </p:nvSpPr>
        <p:spPr>
          <a:xfrm>
            <a:off x="7469908" y="5613910"/>
            <a:ext cx="2085975"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Kingsfund</a:t>
            </a:r>
            <a:r>
              <a:rPr lang="en-GB" dirty="0">
                <a:latin typeface="Arial" panose="020B0604020202020204" pitchFamily="34" charset="0"/>
                <a:cs typeface="Arial" panose="020B0604020202020204" pitchFamily="34" charset="0"/>
              </a:rPr>
              <a:t>, 2020)</a:t>
            </a:r>
          </a:p>
          <a:p>
            <a:endParaRPr lang="en-GB" dirty="0"/>
          </a:p>
        </p:txBody>
      </p:sp>
      <p:pic>
        <p:nvPicPr>
          <p:cNvPr id="9" name="Graphic 8" descr="Connections with solid fill">
            <a:extLst>
              <a:ext uri="{FF2B5EF4-FFF2-40B4-BE49-F238E27FC236}">
                <a16:creationId xmlns:a16="http://schemas.microsoft.com/office/drawing/2014/main" id="{C0DDBA81-8DA0-E082-7424-41C5FF1F4D9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46562" y="2456091"/>
            <a:ext cx="2122584" cy="2122584"/>
          </a:xfrm>
          <a:prstGeom prst="rect">
            <a:avLst/>
          </a:prstGeom>
        </p:spPr>
      </p:pic>
    </p:spTree>
    <p:extLst>
      <p:ext uri="{BB962C8B-B14F-4D97-AF65-F5344CB8AC3E}">
        <p14:creationId xmlns:p14="http://schemas.microsoft.com/office/powerpoint/2010/main" val="139975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A02AC9-9716-2A46-0C1D-1BEA37D1B59A}"/>
            </a:ext>
          </a:extLst>
        </p:cNvPr>
        <p:cNvGrpSpPr/>
        <p:nvPr/>
      </p:nvGrpSpPr>
      <p:grpSpPr>
        <a:xfrm>
          <a:off x="0" y="0"/>
          <a:ext cx="0" cy="0"/>
          <a:chOff x="0" y="0"/>
          <a:chExt cx="0" cy="0"/>
        </a:xfrm>
      </p:grpSpPr>
      <p:pic>
        <p:nvPicPr>
          <p:cNvPr id="12" name="Picture 11" descr="Training hub logo">
            <a:extLst>
              <a:ext uri="{FF2B5EF4-FFF2-40B4-BE49-F238E27FC236}">
                <a16:creationId xmlns:a16="http://schemas.microsoft.com/office/drawing/2014/main" id="{75FC2310-C094-9351-AC95-6A43C9B22DD4}"/>
              </a:ext>
            </a:extLst>
          </p:cNvPr>
          <p:cNvPicPr>
            <a:picLocks noChangeAspect="1"/>
          </p:cNvPicPr>
          <p:nvPr/>
        </p:nvPicPr>
        <p:blipFill>
          <a:blip r:embed="rId3"/>
          <a:stretch>
            <a:fillRect/>
          </a:stretch>
        </p:blipFill>
        <p:spPr>
          <a:xfrm>
            <a:off x="9813751" y="333295"/>
            <a:ext cx="1955395" cy="689804"/>
          </a:xfrm>
          <a:prstGeom prst="rect">
            <a:avLst/>
          </a:prstGeom>
        </p:spPr>
      </p:pic>
      <p:sp>
        <p:nvSpPr>
          <p:cNvPr id="2" name="Title 1">
            <a:extLst>
              <a:ext uri="{FF2B5EF4-FFF2-40B4-BE49-F238E27FC236}">
                <a16:creationId xmlns:a16="http://schemas.microsoft.com/office/drawing/2014/main" id="{5DA2319C-9C64-0E61-04E6-F545790B0C80}"/>
              </a:ext>
            </a:extLst>
          </p:cNvPr>
          <p:cNvSpPr>
            <a:spLocks noGrp="1"/>
          </p:cNvSpPr>
          <p:nvPr>
            <p:ph type="title"/>
          </p:nvPr>
        </p:nvSpPr>
        <p:spPr>
          <a:xfrm>
            <a:off x="838200" y="691182"/>
            <a:ext cx="9688296" cy="834805"/>
          </a:xfrm>
        </p:spPr>
        <p:txBody>
          <a:bodyPr anchor="b">
            <a:normAutofit/>
          </a:bodyPr>
          <a:lstStyle/>
          <a:p>
            <a:r>
              <a:rPr lang="en-GB" sz="2800" b="1" dirty="0">
                <a:latin typeface="Arial" panose="020B0604020202020204" pitchFamily="34" charset="0"/>
                <a:cs typeface="Arial" panose="020B0604020202020204" pitchFamily="34" charset="0"/>
              </a:rPr>
              <a:t>VIDEO: </a:t>
            </a:r>
            <a:r>
              <a:rPr lang="en-GB" sz="2800" dirty="0">
                <a:latin typeface="Arial" panose="020B0604020202020204" pitchFamily="34" charset="0"/>
                <a:cs typeface="Arial" panose="020B0604020202020204" pitchFamily="34" charset="0"/>
              </a:rPr>
              <a:t>Primary care Networks Animation</a:t>
            </a:r>
          </a:p>
        </p:txBody>
      </p:sp>
      <p:pic>
        <p:nvPicPr>
          <p:cNvPr id="13" name="Online Media 12" title="Primary Care Networks Animation">
            <a:hlinkClick r:id="" action="ppaction://media"/>
            <a:extLst>
              <a:ext uri="{FF2B5EF4-FFF2-40B4-BE49-F238E27FC236}">
                <a16:creationId xmlns:a16="http://schemas.microsoft.com/office/drawing/2014/main" id="{E443432C-3608-9750-1875-1EDAC64708E9}"/>
              </a:ext>
            </a:extLst>
          </p:cNvPr>
          <p:cNvPicPr>
            <a:picLocks noRot="1" noChangeAspect="1"/>
          </p:cNvPicPr>
          <p:nvPr>
            <a:videoFile r:link="rId1"/>
          </p:nvPr>
        </p:nvPicPr>
        <p:blipFill>
          <a:blip r:embed="rId4"/>
          <a:stretch>
            <a:fillRect/>
          </a:stretch>
        </p:blipFill>
        <p:spPr>
          <a:xfrm>
            <a:off x="2443372" y="1646215"/>
            <a:ext cx="7305255" cy="4127469"/>
          </a:xfrm>
          <a:prstGeom prst="rect">
            <a:avLst/>
          </a:prstGeom>
        </p:spPr>
      </p:pic>
      <p:sp>
        <p:nvSpPr>
          <p:cNvPr id="4" name="TextBox 3">
            <a:extLst>
              <a:ext uri="{FF2B5EF4-FFF2-40B4-BE49-F238E27FC236}">
                <a16:creationId xmlns:a16="http://schemas.microsoft.com/office/drawing/2014/main" id="{CD764632-4AAC-6CBC-AED2-D87B3986D5F1}"/>
              </a:ext>
            </a:extLst>
          </p:cNvPr>
          <p:cNvSpPr txBox="1"/>
          <p:nvPr/>
        </p:nvSpPr>
        <p:spPr>
          <a:xfrm>
            <a:off x="2367743" y="5869911"/>
            <a:ext cx="6629210" cy="246221"/>
          </a:xfrm>
          <a:prstGeom prst="rect">
            <a:avLst/>
          </a:prstGeom>
          <a:noFill/>
        </p:spPr>
        <p:txBody>
          <a:bodyPr wrap="square" rtlCol="0">
            <a:spAutoFit/>
          </a:bodyPr>
          <a:lstStyle/>
          <a:p>
            <a:r>
              <a:rPr lang="en-GB" sz="1000" b="1" dirty="0">
                <a:latin typeface="Arial" panose="020B0604020202020204" pitchFamily="34" charset="0"/>
                <a:cs typeface="Arial" panose="020B0604020202020204" pitchFamily="34" charset="0"/>
              </a:rPr>
              <a:t>VIDEO: Primary care Networks Animation (NHSE, 2019)  </a:t>
            </a:r>
            <a:r>
              <a:rPr lang="en-GB" sz="1000" dirty="0">
                <a:solidFill>
                  <a:srgbClr val="C7417B"/>
                </a:solidFill>
                <a:latin typeface="Arial" panose="020B0604020202020204" pitchFamily="34" charset="0"/>
                <a:cs typeface="Arial" panose="020B0604020202020204" pitchFamily="34" charset="0"/>
              </a:rPr>
              <a:t>Click image to access</a:t>
            </a:r>
          </a:p>
        </p:txBody>
      </p:sp>
      <p:sp>
        <p:nvSpPr>
          <p:cNvPr id="6" name="Rectangle 5">
            <a:extLst>
              <a:ext uri="{FF2B5EF4-FFF2-40B4-BE49-F238E27FC236}">
                <a16:creationId xmlns:a16="http://schemas.microsoft.com/office/drawing/2014/main" id="{D73F87E6-BB1C-069E-7EFD-CFDF2005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77799F6-BEE5-B5F5-B671-6C301397A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29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C663DE-C641-1A89-8570-5B53914937BF}"/>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op shot of a representation of networks with stick figures.">
            <a:extLst>
              <a:ext uri="{FF2B5EF4-FFF2-40B4-BE49-F238E27FC236}">
                <a16:creationId xmlns:a16="http://schemas.microsoft.com/office/drawing/2014/main" id="{3D9AEF95-F27C-CF05-A0DA-380F60FAB32A}"/>
              </a:ext>
            </a:extLst>
          </p:cNvPr>
          <p:cNvPicPr>
            <a:picLocks noChangeAspect="1"/>
          </p:cNvPicPr>
          <p:nvPr/>
        </p:nvPicPr>
        <p:blipFill>
          <a:blip r:embed="rId2" cstate="print">
            <a:extLst>
              <a:ext uri="{28A0092B-C50C-407E-A947-70E740481C1C}">
                <a14:useLocalDpi xmlns:a14="http://schemas.microsoft.com/office/drawing/2010/main" val="0"/>
              </a:ext>
            </a:extLst>
          </a:blip>
          <a:srcRect l="6236"/>
          <a:stretch/>
        </p:blipFill>
        <p:spPr>
          <a:xfrm>
            <a:off x="1" y="10"/>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358243-B263-9273-E6E5-11BF44C7EF95}"/>
              </a:ext>
            </a:extLst>
          </p:cNvPr>
          <p:cNvSpPr>
            <a:spLocks noGrp="1"/>
          </p:cNvSpPr>
          <p:nvPr>
            <p:ph type="title"/>
          </p:nvPr>
        </p:nvSpPr>
        <p:spPr>
          <a:xfrm>
            <a:off x="7571654" y="1243748"/>
            <a:ext cx="3822189" cy="1899912"/>
          </a:xfrm>
        </p:spPr>
        <p:txBody>
          <a:bodyPr>
            <a:normAutofit/>
          </a:bodyPr>
          <a:lstStyle/>
          <a:p>
            <a:r>
              <a:rPr lang="en-GB" sz="4000" dirty="0">
                <a:latin typeface="Arial" panose="020B0604020202020204" pitchFamily="34" charset="0"/>
                <a:cs typeface="Arial" panose="020B0604020202020204" pitchFamily="34" charset="0"/>
              </a:rPr>
              <a:t>What are GP Federations?</a:t>
            </a:r>
          </a:p>
        </p:txBody>
      </p:sp>
      <p:sp>
        <p:nvSpPr>
          <p:cNvPr id="9" name="Content Placeholder 8">
            <a:extLst>
              <a:ext uri="{FF2B5EF4-FFF2-40B4-BE49-F238E27FC236}">
                <a16:creationId xmlns:a16="http://schemas.microsoft.com/office/drawing/2014/main" id="{A5413566-1512-00CA-DDDD-1C01D550FB6D}"/>
              </a:ext>
            </a:extLst>
          </p:cNvPr>
          <p:cNvSpPr>
            <a:spLocks noGrp="1"/>
          </p:cNvSpPr>
          <p:nvPr>
            <p:ph idx="1"/>
          </p:nvPr>
        </p:nvSpPr>
        <p:spPr>
          <a:xfrm>
            <a:off x="7023370" y="3216197"/>
            <a:ext cx="5029199" cy="3308508"/>
          </a:xfrm>
        </p:spPr>
        <p:txBody>
          <a:bodyPr>
            <a:normAutofit lnSpcReduction="10000"/>
          </a:bodyPr>
          <a:lstStyle/>
          <a:p>
            <a:pPr marL="0" indent="0">
              <a:buNone/>
            </a:pPr>
            <a:r>
              <a:rPr lang="en-GB" sz="1800" dirty="0">
                <a:effectLst/>
                <a:latin typeface="Arial" panose="020B0604020202020204" pitchFamily="34" charset="0"/>
                <a:ea typeface="Calibri" panose="020F0502020204030204" pitchFamily="34" charset="0"/>
                <a:cs typeface="Calibri" panose="020F0502020204030204" pitchFamily="34" charset="0"/>
              </a:rPr>
              <a:t>GP federations are </a:t>
            </a:r>
            <a:r>
              <a:rPr lang="en-GB" sz="1800" b="1" dirty="0">
                <a:solidFill>
                  <a:srgbClr val="C7417B"/>
                </a:solidFill>
                <a:effectLst/>
                <a:latin typeface="Arial" panose="020B0604020202020204" pitchFamily="34" charset="0"/>
                <a:ea typeface="Calibri" panose="020F0502020204030204" pitchFamily="34" charset="0"/>
                <a:cs typeface="Calibri" panose="020F0502020204030204" pitchFamily="34" charset="0"/>
              </a:rPr>
              <a:t>groups of primary care providers</a:t>
            </a:r>
            <a:r>
              <a:rPr lang="en-GB" sz="1800" dirty="0">
                <a:effectLst/>
                <a:latin typeface="Arial" panose="020B0604020202020204" pitchFamily="34" charset="0"/>
                <a:ea typeface="Calibri" panose="020F0502020204030204" pitchFamily="34" charset="0"/>
                <a:cs typeface="Calibri" panose="020F0502020204030204" pitchFamily="34" charset="0"/>
              </a:rPr>
              <a:t>, which form a single organisational entity and </a:t>
            </a:r>
            <a:r>
              <a:rPr lang="en-GB" sz="1800" b="1" dirty="0">
                <a:solidFill>
                  <a:srgbClr val="C7417B"/>
                </a:solidFill>
                <a:effectLst/>
                <a:latin typeface="Arial" panose="020B0604020202020204" pitchFamily="34" charset="0"/>
                <a:ea typeface="Calibri" panose="020F0502020204030204" pitchFamily="34" charset="0"/>
                <a:cs typeface="Calibri" panose="020F0502020204030204" pitchFamily="34" charset="0"/>
              </a:rPr>
              <a:t>work together </a:t>
            </a:r>
            <a:r>
              <a:rPr lang="en-GB" sz="1800" dirty="0">
                <a:effectLst/>
                <a:latin typeface="Arial" panose="020B0604020202020204" pitchFamily="34" charset="0"/>
                <a:ea typeface="Calibri" panose="020F0502020204030204" pitchFamily="34" charset="0"/>
                <a:cs typeface="Calibri" panose="020F0502020204030204" pitchFamily="34" charset="0"/>
              </a:rPr>
              <a:t>as economies of scale to deliver services for their combined patient communities (NHS Confederation, 2021).  </a:t>
            </a:r>
          </a:p>
          <a:p>
            <a:pPr marL="0" indent="0">
              <a:buNone/>
            </a:pPr>
            <a:endParaRPr lang="en-GB" sz="1800" dirty="0">
              <a:effectLst/>
              <a:latin typeface="Arial" panose="020B0604020202020204" pitchFamily="34" charset="0"/>
              <a:ea typeface="Calibri" panose="020F0502020204030204" pitchFamily="34" charset="0"/>
              <a:cs typeface="Calibri" panose="020F0502020204030204" pitchFamily="34" charset="0"/>
            </a:endParaRPr>
          </a:p>
          <a:p>
            <a:pPr marL="0" indent="0">
              <a:buNone/>
            </a:pPr>
            <a:r>
              <a:rPr lang="en-GB" sz="1800" dirty="0">
                <a:effectLst/>
                <a:latin typeface="Arial" panose="020B0604020202020204" pitchFamily="34" charset="0"/>
                <a:ea typeface="Calibri" panose="020F0502020204030204" pitchFamily="34" charset="0"/>
                <a:cs typeface="Calibri" panose="020F0502020204030204" pitchFamily="34" charset="0"/>
              </a:rPr>
              <a:t>There are around </a:t>
            </a:r>
            <a:r>
              <a:rPr lang="en-GB" sz="1800" b="1" dirty="0">
                <a:solidFill>
                  <a:srgbClr val="C7417B"/>
                </a:solidFill>
                <a:effectLst/>
                <a:latin typeface="Arial" panose="020B0604020202020204" pitchFamily="34" charset="0"/>
                <a:ea typeface="Calibri" panose="020F0502020204030204" pitchFamily="34" charset="0"/>
                <a:cs typeface="Calibri" panose="020F0502020204030204" pitchFamily="34" charset="0"/>
              </a:rPr>
              <a:t>200 GP federations in England</a:t>
            </a:r>
            <a:r>
              <a:rPr lang="en-GB" sz="1800" dirty="0">
                <a:effectLst/>
                <a:latin typeface="Arial" panose="020B0604020202020204" pitchFamily="34" charset="0"/>
                <a:ea typeface="Calibri" panose="020F0502020204030204" pitchFamily="34" charset="0"/>
                <a:cs typeface="Calibri" panose="020F0502020204030204" pitchFamily="34" charset="0"/>
              </a:rPr>
              <a:t> (NHSE, 2021). </a:t>
            </a:r>
          </a:p>
          <a:p>
            <a:pPr marL="0" indent="0">
              <a:buNone/>
            </a:pPr>
            <a:endParaRPr lang="en-GB" sz="1800" dirty="0">
              <a:latin typeface="Arial" panose="020B0604020202020204" pitchFamily="34" charset="0"/>
              <a:ea typeface="Calibri" panose="020F0502020204030204" pitchFamily="34" charset="0"/>
              <a:cs typeface="Calibri" panose="020F0502020204030204" pitchFamily="34" charset="0"/>
            </a:endParaRPr>
          </a:p>
          <a:p>
            <a:pPr marL="0" indent="0">
              <a:buNone/>
            </a:pPr>
            <a:r>
              <a:rPr lang="en-GB" sz="1800" dirty="0">
                <a:latin typeface="Arial" panose="020B0604020202020204" pitchFamily="34" charset="0"/>
                <a:ea typeface="Calibri" panose="020F0502020204030204" pitchFamily="34" charset="0"/>
                <a:cs typeface="Calibri" panose="020F0502020204030204" pitchFamily="34" charset="0"/>
              </a:rPr>
              <a:t>For more information on GP Federations, please see </a:t>
            </a:r>
            <a:r>
              <a:rPr lang="en-GB" sz="1800" dirty="0">
                <a:latin typeface="Arial" panose="020B0604020202020204" pitchFamily="34" charset="0"/>
                <a:ea typeface="Calibri" panose="020F0502020204030204" pitchFamily="34" charset="0"/>
                <a:cs typeface="Calibri" panose="020F0502020204030204" pitchFamily="34" charset="0"/>
                <a:hlinkClick r:id="rId3"/>
              </a:rPr>
              <a:t>here</a:t>
            </a:r>
            <a:endParaRPr lang="en-GB" sz="1800" dirty="0"/>
          </a:p>
        </p:txBody>
      </p:sp>
      <p:pic>
        <p:nvPicPr>
          <p:cNvPr id="12" name="Picture 11" descr="Training hub logo">
            <a:extLst>
              <a:ext uri="{FF2B5EF4-FFF2-40B4-BE49-F238E27FC236}">
                <a16:creationId xmlns:a16="http://schemas.microsoft.com/office/drawing/2014/main" id="{6BD46EA9-D2D3-E835-22E0-029A58D7F7E3}"/>
              </a:ext>
            </a:extLst>
          </p:cNvPr>
          <p:cNvPicPr>
            <a:picLocks noChangeAspect="1"/>
          </p:cNvPicPr>
          <p:nvPr/>
        </p:nvPicPr>
        <p:blipFill>
          <a:blip r:embed="rId4"/>
          <a:stretch>
            <a:fillRect/>
          </a:stretch>
        </p:blipFill>
        <p:spPr>
          <a:xfrm>
            <a:off x="9813751" y="333295"/>
            <a:ext cx="1955395" cy="689804"/>
          </a:xfrm>
          <a:prstGeom prst="rect">
            <a:avLst/>
          </a:prstGeom>
        </p:spPr>
      </p:pic>
    </p:spTree>
    <p:extLst>
      <p:ext uri="{BB962C8B-B14F-4D97-AF65-F5344CB8AC3E}">
        <p14:creationId xmlns:p14="http://schemas.microsoft.com/office/powerpoint/2010/main" val="88099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EFDC74-9277-CB0C-DBE9-151BAC799A7D}"/>
            </a:ext>
          </a:extLst>
        </p:cNvPr>
        <p:cNvGrpSpPr/>
        <p:nvPr/>
      </p:nvGrpSpPr>
      <p:grpSpPr>
        <a:xfrm>
          <a:off x="0" y="0"/>
          <a:ext cx="0" cy="0"/>
          <a:chOff x="0" y="0"/>
          <a:chExt cx="0" cy="0"/>
        </a:xfrm>
      </p:grpSpPr>
      <p:pic>
        <p:nvPicPr>
          <p:cNvPr id="12" name="Picture 11" descr="Training hub logo">
            <a:extLst>
              <a:ext uri="{FF2B5EF4-FFF2-40B4-BE49-F238E27FC236}">
                <a16:creationId xmlns:a16="http://schemas.microsoft.com/office/drawing/2014/main" id="{A1431253-AE65-4634-A381-F97DD66A84AC}"/>
              </a:ext>
            </a:extLst>
          </p:cNvPr>
          <p:cNvPicPr>
            <a:picLocks noChangeAspect="1"/>
          </p:cNvPicPr>
          <p:nvPr/>
        </p:nvPicPr>
        <p:blipFill>
          <a:blip r:embed="rId2"/>
          <a:stretch>
            <a:fillRect/>
          </a:stretch>
        </p:blipFill>
        <p:spPr>
          <a:xfrm>
            <a:off x="9813751" y="333295"/>
            <a:ext cx="1955395" cy="689804"/>
          </a:xfrm>
          <a:prstGeom prst="rect">
            <a:avLst/>
          </a:prstGeom>
        </p:spPr>
      </p:pic>
      <p:sp>
        <p:nvSpPr>
          <p:cNvPr id="2" name="Title 1">
            <a:extLst>
              <a:ext uri="{FF2B5EF4-FFF2-40B4-BE49-F238E27FC236}">
                <a16:creationId xmlns:a16="http://schemas.microsoft.com/office/drawing/2014/main" id="{1C7EF7F0-399B-EA02-5B02-97E41435BF2B}"/>
              </a:ext>
            </a:extLst>
          </p:cNvPr>
          <p:cNvSpPr>
            <a:spLocks noGrp="1"/>
          </p:cNvSpPr>
          <p:nvPr>
            <p:ph type="title"/>
          </p:nvPr>
        </p:nvSpPr>
        <p:spPr>
          <a:xfrm>
            <a:off x="838200" y="691182"/>
            <a:ext cx="9688296" cy="834805"/>
          </a:xfrm>
        </p:spPr>
        <p:txBody>
          <a:bodyPr anchor="b">
            <a:normAutofit/>
          </a:bodyPr>
          <a:lstStyle/>
          <a:p>
            <a:r>
              <a:rPr lang="en-GB" sz="4000" dirty="0">
                <a:latin typeface="Arial" panose="020B0604020202020204" pitchFamily="34" charset="0"/>
                <a:cs typeface="Arial" panose="020B0604020202020204" pitchFamily="34" charset="0"/>
              </a:rPr>
              <a:t>Suffolk GP Federation</a:t>
            </a:r>
          </a:p>
        </p:txBody>
      </p:sp>
      <p:pic>
        <p:nvPicPr>
          <p:cNvPr id="16" name="Graphic 15" descr="Social network outline">
            <a:extLst>
              <a:ext uri="{FF2B5EF4-FFF2-40B4-BE49-F238E27FC236}">
                <a16:creationId xmlns:a16="http://schemas.microsoft.com/office/drawing/2014/main" id="{E69C7B03-3835-F02E-B9F5-4DEDB73133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87801" y="301883"/>
            <a:ext cx="1706765" cy="1706765"/>
          </a:xfrm>
          <a:prstGeom prst="rect">
            <a:avLst/>
          </a:prstGeom>
        </p:spPr>
      </p:pic>
      <p:sp>
        <p:nvSpPr>
          <p:cNvPr id="8" name="Content Placeholder 8">
            <a:extLst>
              <a:ext uri="{FF2B5EF4-FFF2-40B4-BE49-F238E27FC236}">
                <a16:creationId xmlns:a16="http://schemas.microsoft.com/office/drawing/2014/main" id="{881D6542-5840-67AA-4A8A-AF19C00077FD}"/>
              </a:ext>
            </a:extLst>
          </p:cNvPr>
          <p:cNvSpPr txBox="1">
            <a:spLocks/>
          </p:cNvSpPr>
          <p:nvPr/>
        </p:nvSpPr>
        <p:spPr>
          <a:xfrm>
            <a:off x="838200" y="2166049"/>
            <a:ext cx="10462845" cy="227913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C7417B"/>
                </a:solidFill>
                <a:effectLst/>
                <a:latin typeface="Arial" panose="020B0604020202020204" pitchFamily="34" charset="0"/>
                <a:ea typeface="Calibri" panose="020F0502020204030204" pitchFamily="34" charset="0"/>
                <a:cs typeface="Calibri" panose="020F0502020204030204" pitchFamily="34" charset="0"/>
              </a:rPr>
              <a:t>GP Suffolk Federation is a not-for-profit organisation owned by 57 GP practices. </a:t>
            </a:r>
          </a:p>
          <a:p>
            <a:pPr marL="0" indent="0">
              <a:buNone/>
            </a:pPr>
            <a:endParaRPr lang="en-GB" sz="1600" dirty="0">
              <a:effectLst/>
              <a:latin typeface="Arial" panose="020B0604020202020204" pitchFamily="34" charset="0"/>
              <a:ea typeface="Calibri" panose="020F0502020204030204" pitchFamily="34" charset="0"/>
              <a:cs typeface="Calibri" panose="020F0502020204030204" pitchFamily="34" charset="0"/>
            </a:endParaRPr>
          </a:p>
          <a:p>
            <a:pPr marL="0" indent="0">
              <a:buNone/>
            </a:pPr>
            <a:r>
              <a:rPr lang="en-GB" sz="1600" dirty="0">
                <a:effectLst/>
                <a:latin typeface="Arial" panose="020B0604020202020204" pitchFamily="34" charset="0"/>
                <a:ea typeface="Calibri" panose="020F0502020204030204" pitchFamily="34" charset="0"/>
                <a:cs typeface="Calibri" panose="020F0502020204030204" pitchFamily="34" charset="0"/>
              </a:rPr>
              <a:t>Their aim is to:</a:t>
            </a:r>
          </a:p>
          <a:p>
            <a:pPr marL="0" indent="0">
              <a:buNone/>
            </a:pPr>
            <a:r>
              <a:rPr lang="en-GB" sz="1600" dirty="0">
                <a:effectLst/>
                <a:latin typeface="Arial" panose="020B0604020202020204" pitchFamily="34" charset="0"/>
                <a:ea typeface="Calibri" panose="020F0502020204030204" pitchFamily="34" charset="0"/>
                <a:cs typeface="Calibri" panose="020F0502020204030204" pitchFamily="34" charset="0"/>
              </a:rPr>
              <a:t>‘find innovative solutions to the challenges currently faced by the NHS, while at the same time protecting the interests of general practice and ensuring that patients continue to receive the very best care.’</a:t>
            </a:r>
          </a:p>
          <a:p>
            <a:pPr marL="0" indent="0">
              <a:buNone/>
            </a:pPr>
            <a:endParaRPr lang="en-GB" sz="1600" dirty="0">
              <a:effectLst/>
              <a:latin typeface="Arial" panose="020B0604020202020204" pitchFamily="34" charset="0"/>
              <a:ea typeface="Calibri" panose="020F0502020204030204" pitchFamily="34" charset="0"/>
              <a:cs typeface="Calibri" panose="020F0502020204030204" pitchFamily="34" charset="0"/>
            </a:endParaRPr>
          </a:p>
          <a:p>
            <a:pPr marL="0" indent="0">
              <a:buNone/>
            </a:pPr>
            <a:r>
              <a:rPr lang="en-GB" sz="1600" dirty="0">
                <a:effectLst/>
                <a:latin typeface="Arial" panose="020B0604020202020204" pitchFamily="34" charset="0"/>
                <a:ea typeface="Calibri" panose="020F0502020204030204" pitchFamily="34" charset="0"/>
                <a:cs typeface="Calibri" panose="020F0502020204030204" pitchFamily="34" charset="0"/>
              </a:rPr>
              <a:t>For further information please </a:t>
            </a:r>
            <a:r>
              <a:rPr lang="en-GB" sz="1600" dirty="0">
                <a:latin typeface="Arial" panose="020B0604020202020204" pitchFamily="34" charset="0"/>
                <a:ea typeface="Calibri" panose="020F0502020204030204" pitchFamily="34" charset="0"/>
                <a:cs typeface="Calibri" panose="020F0502020204030204" pitchFamily="34" charset="0"/>
              </a:rPr>
              <a:t>visit their website</a:t>
            </a:r>
            <a:r>
              <a:rPr lang="en-GB" sz="1600" dirty="0">
                <a:effectLst/>
                <a:latin typeface="Arial" panose="020B0604020202020204" pitchFamily="34" charset="0"/>
                <a:ea typeface="Calibri" panose="020F0502020204030204" pitchFamily="34" charset="0"/>
                <a:cs typeface="Calibri" panose="020F0502020204030204" pitchFamily="34" charset="0"/>
              </a:rPr>
              <a:t>: </a:t>
            </a:r>
            <a:r>
              <a:rPr lang="en-GB" sz="1600" u="sng" dirty="0">
                <a:solidFill>
                  <a:srgbClr val="0000FF"/>
                </a:solidFill>
                <a:effectLst/>
                <a:latin typeface="Calibri" panose="020F0502020204030204" pitchFamily="34" charset="0"/>
                <a:ea typeface="MS Mincho" panose="02020609040205080304" pitchFamily="49" charset="-128"/>
                <a:cs typeface="Arial" panose="020B0604020202020204" pitchFamily="34" charset="0"/>
                <a:hlinkClick r:id="rId5"/>
              </a:rPr>
              <a:t>https://suffolkfed.org.uk/</a:t>
            </a:r>
            <a:r>
              <a:rPr lang="en-GB" sz="1600" u="sng" dirty="0">
                <a:solidFill>
                  <a:srgbClr val="0000FF"/>
                </a:solidFill>
                <a:effectLst/>
                <a:latin typeface="Calibri" panose="020F0502020204030204" pitchFamily="34" charset="0"/>
                <a:ea typeface="MS Mincho" panose="02020609040205080304" pitchFamily="49" charset="-128"/>
                <a:cs typeface="Arial" panose="020B0604020202020204" pitchFamily="34" charset="0"/>
              </a:rPr>
              <a:t>.</a:t>
            </a:r>
          </a:p>
          <a:p>
            <a:pPr marL="0" indent="0">
              <a:buNone/>
            </a:pPr>
            <a:r>
              <a:rPr lang="en-GB" sz="1600" u="sng" dirty="0">
                <a:solidFill>
                  <a:srgbClr val="0000FF"/>
                </a:solidFill>
                <a:latin typeface="Calibri" panose="020F0502020204030204" pitchFamily="34" charset="0"/>
                <a:ea typeface="MS Mincho" panose="02020609040205080304" pitchFamily="49" charset="-128"/>
                <a:cs typeface="Arial" panose="020B0604020202020204" pitchFamily="34" charset="0"/>
                <a:hlinkClick r:id="rId6"/>
              </a:rPr>
              <a:t>Additional information here</a:t>
            </a:r>
            <a:endParaRPr lang="en-GB" sz="1600" dirty="0"/>
          </a:p>
        </p:txBody>
      </p:sp>
      <p:sp>
        <p:nvSpPr>
          <p:cNvPr id="6" name="Rectangle 5">
            <a:extLst>
              <a:ext uri="{FF2B5EF4-FFF2-40B4-BE49-F238E27FC236}">
                <a16:creationId xmlns:a16="http://schemas.microsoft.com/office/drawing/2014/main" id="{8515FA7E-56FB-4CC1-4CF8-5342E59F7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CCC3C7-B55B-7DD0-0BDA-71C4BAFDF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29AE67D-BD6D-E87C-9D8D-13108F7A89AE}"/>
              </a:ext>
            </a:extLst>
          </p:cNvPr>
          <p:cNvPicPr>
            <a:picLocks noChangeAspect="1"/>
          </p:cNvPicPr>
          <p:nvPr/>
        </p:nvPicPr>
        <p:blipFill>
          <a:blip r:embed="rId7"/>
          <a:stretch>
            <a:fillRect/>
          </a:stretch>
        </p:blipFill>
        <p:spPr>
          <a:xfrm>
            <a:off x="4272782" y="4602586"/>
            <a:ext cx="2819132" cy="977807"/>
          </a:xfrm>
          <a:prstGeom prst="rect">
            <a:avLst/>
          </a:prstGeom>
        </p:spPr>
      </p:pic>
    </p:spTree>
    <p:extLst>
      <p:ext uri="{BB962C8B-B14F-4D97-AF65-F5344CB8AC3E}">
        <p14:creationId xmlns:p14="http://schemas.microsoft.com/office/powerpoint/2010/main" val="57332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A2C1E0-B93B-D906-CAD8-DA34515671CC}"/>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F57D33FD-936F-D97E-AEB4-524A968E6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641F5C-173D-0EAD-EC3C-E6797F848F27}"/>
              </a:ext>
            </a:extLst>
          </p:cNvPr>
          <p:cNvSpPr>
            <a:spLocks noGrp="1"/>
          </p:cNvSpPr>
          <p:nvPr>
            <p:ph type="title"/>
          </p:nvPr>
        </p:nvSpPr>
        <p:spPr>
          <a:xfrm>
            <a:off x="838200" y="691182"/>
            <a:ext cx="9688296" cy="834805"/>
          </a:xfrm>
        </p:spPr>
        <p:txBody>
          <a:bodyPr anchor="b">
            <a:normAutofit/>
          </a:bodyPr>
          <a:lstStyle/>
          <a:p>
            <a:r>
              <a:rPr lang="en-GB" sz="2800" b="1" dirty="0">
                <a:latin typeface="Arial" panose="020B0604020202020204" pitchFamily="34" charset="0"/>
                <a:ea typeface="Calibri" panose="020F0502020204030204" pitchFamily="34" charset="0"/>
                <a:cs typeface="Calibri" panose="020F0502020204030204" pitchFamily="34" charset="0"/>
              </a:rPr>
              <a:t>GP Primary Choice (North East Essex GP Federation)</a:t>
            </a:r>
            <a:endParaRPr lang="en-GB" sz="2800" b="1" dirty="0">
              <a:effectLst/>
              <a:latin typeface="Arial" panose="020B060402020202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AD11A754-0D18-956F-01C9-F6E69DE55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41C0D59-B35E-6F27-2728-14B0029CB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raining hub logo">
            <a:extLst>
              <a:ext uri="{FF2B5EF4-FFF2-40B4-BE49-F238E27FC236}">
                <a16:creationId xmlns:a16="http://schemas.microsoft.com/office/drawing/2014/main" id="{1EB14458-A249-ACA0-698C-EDB2CDCC5A17}"/>
              </a:ext>
            </a:extLst>
          </p:cNvPr>
          <p:cNvPicPr>
            <a:picLocks noChangeAspect="1"/>
          </p:cNvPicPr>
          <p:nvPr/>
        </p:nvPicPr>
        <p:blipFill>
          <a:blip r:embed="rId2"/>
          <a:stretch>
            <a:fillRect/>
          </a:stretch>
        </p:blipFill>
        <p:spPr>
          <a:xfrm>
            <a:off x="9813751" y="333295"/>
            <a:ext cx="1955395" cy="689804"/>
          </a:xfrm>
          <a:prstGeom prst="rect">
            <a:avLst/>
          </a:prstGeom>
        </p:spPr>
      </p:pic>
      <p:sp>
        <p:nvSpPr>
          <p:cNvPr id="8" name="Content Placeholder 8">
            <a:extLst>
              <a:ext uri="{FF2B5EF4-FFF2-40B4-BE49-F238E27FC236}">
                <a16:creationId xmlns:a16="http://schemas.microsoft.com/office/drawing/2014/main" id="{AD1B0AE8-8A81-31E5-2D7A-54F91F6A43E7}"/>
              </a:ext>
            </a:extLst>
          </p:cNvPr>
          <p:cNvSpPr txBox="1">
            <a:spLocks/>
          </p:cNvSpPr>
          <p:nvPr/>
        </p:nvSpPr>
        <p:spPr>
          <a:xfrm>
            <a:off x="838200" y="1914200"/>
            <a:ext cx="9688296" cy="37286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15000"/>
              </a:lnSpc>
              <a:buNone/>
            </a:pPr>
            <a:r>
              <a:rPr lang="en-GB" sz="1600" b="1" dirty="0">
                <a:solidFill>
                  <a:srgbClr val="C7417B"/>
                </a:solidFill>
                <a:effectLst/>
                <a:latin typeface="Arial" panose="020B0604020202020204" pitchFamily="34" charset="0"/>
                <a:ea typeface="Calibri" panose="020F0502020204030204" pitchFamily="34" charset="0"/>
                <a:cs typeface="Calibri" panose="020F0502020204030204" pitchFamily="34" charset="0"/>
              </a:rPr>
              <a:t>GP Primary Choice is a primary care provider company based in North East Essex owned by 32 GP Practices in the locality.</a:t>
            </a:r>
          </a:p>
          <a:p>
            <a:pPr marL="0" indent="0" algn="l">
              <a:buNone/>
            </a:pPr>
            <a:r>
              <a:rPr lang="en-GB" sz="1600" b="1" i="0" dirty="0">
                <a:solidFill>
                  <a:srgbClr val="000000"/>
                </a:solidFill>
                <a:effectLst/>
                <a:latin typeface="Public Sans"/>
              </a:rPr>
              <a:t>Values:</a:t>
            </a:r>
            <a:r>
              <a:rPr lang="en-GB" sz="1600" b="0" i="0" dirty="0">
                <a:solidFill>
                  <a:srgbClr val="000000"/>
                </a:solidFill>
                <a:effectLst/>
                <a:latin typeface="Public Sans"/>
              </a:rPr>
              <a:t> </a:t>
            </a:r>
          </a:p>
          <a:p>
            <a:pPr marL="742950" lvl="1" indent="-285750" algn="l">
              <a:buFont typeface="Arial" panose="020B0604020202020204" pitchFamily="34" charset="0"/>
              <a:buChar char="•"/>
            </a:pPr>
            <a:r>
              <a:rPr lang="en-GB" sz="1600" b="0" i="0" dirty="0">
                <a:solidFill>
                  <a:srgbClr val="000000"/>
                </a:solidFill>
                <a:effectLst/>
                <a:latin typeface="Public Sans"/>
              </a:rPr>
              <a:t>Locally run to meet local needs;</a:t>
            </a:r>
          </a:p>
          <a:p>
            <a:pPr marL="742950" lvl="1" indent="-285750" algn="l">
              <a:buFont typeface="Arial" panose="020B0604020202020204" pitchFamily="34" charset="0"/>
              <a:buChar char="•"/>
            </a:pPr>
            <a:r>
              <a:rPr lang="en-GB" sz="1600" b="0" i="0" dirty="0">
                <a:solidFill>
                  <a:srgbClr val="000000"/>
                </a:solidFill>
                <a:effectLst/>
                <a:latin typeface="Public Sans"/>
              </a:rPr>
              <a:t>Securing quality for our patients;</a:t>
            </a:r>
          </a:p>
          <a:p>
            <a:pPr marL="742950" lvl="1" indent="-285750" algn="l">
              <a:buFont typeface="Arial" panose="020B0604020202020204" pitchFamily="34" charset="0"/>
              <a:buChar char="•"/>
            </a:pPr>
            <a:r>
              <a:rPr lang="en-GB" sz="1600" b="0" i="0" dirty="0">
                <a:solidFill>
                  <a:srgbClr val="000000"/>
                </a:solidFill>
                <a:effectLst/>
                <a:latin typeface="Public Sans"/>
              </a:rPr>
              <a:t>Trusted and based on patient preference;</a:t>
            </a:r>
          </a:p>
          <a:p>
            <a:pPr marL="742950" lvl="1" indent="-285750" algn="l">
              <a:buFont typeface="Arial" panose="020B0604020202020204" pitchFamily="34" charset="0"/>
              <a:buChar char="•"/>
            </a:pPr>
            <a:r>
              <a:rPr lang="en-GB" sz="1600" b="0" i="0" dirty="0">
                <a:solidFill>
                  <a:srgbClr val="000000"/>
                </a:solidFill>
                <a:effectLst/>
                <a:latin typeface="Public Sans"/>
              </a:rPr>
              <a:t>Sustainable and viable</a:t>
            </a:r>
          </a:p>
          <a:p>
            <a:pPr marL="0" indent="0" algn="l">
              <a:buNone/>
            </a:pPr>
            <a:r>
              <a:rPr lang="en-GB" sz="1600" b="1" i="0" dirty="0">
                <a:solidFill>
                  <a:srgbClr val="000000"/>
                </a:solidFill>
                <a:effectLst/>
                <a:latin typeface="Public Sans"/>
              </a:rPr>
              <a:t>Aims: </a:t>
            </a:r>
            <a:endParaRPr lang="en-GB" sz="1600" b="0" i="0" dirty="0">
              <a:solidFill>
                <a:srgbClr val="000000"/>
              </a:solidFill>
              <a:effectLst/>
              <a:latin typeface="Public Sans"/>
            </a:endParaRPr>
          </a:p>
          <a:p>
            <a:pPr marL="742950" lvl="1" indent="-285750" algn="l">
              <a:buFont typeface="Arial" panose="020B0604020202020204" pitchFamily="34" charset="0"/>
              <a:buChar char="•"/>
            </a:pPr>
            <a:r>
              <a:rPr lang="en-GB" sz="1600" b="0" i="0" dirty="0">
                <a:solidFill>
                  <a:srgbClr val="000000"/>
                </a:solidFill>
                <a:effectLst/>
                <a:latin typeface="Public Sans"/>
              </a:rPr>
              <a:t>Supporting Primary Care to be sustainable</a:t>
            </a:r>
          </a:p>
          <a:p>
            <a:pPr marL="742950" lvl="1" indent="-285750" algn="l">
              <a:buFont typeface="Arial" panose="020B0604020202020204" pitchFamily="34" charset="0"/>
              <a:buChar char="•"/>
            </a:pPr>
            <a:r>
              <a:rPr lang="en-GB" sz="1600" b="0" i="0" dirty="0">
                <a:solidFill>
                  <a:srgbClr val="000000"/>
                </a:solidFill>
                <a:effectLst/>
                <a:latin typeface="Public Sans"/>
              </a:rPr>
              <a:t>To reduce Health Inequalities</a:t>
            </a:r>
          </a:p>
          <a:p>
            <a:pPr marL="742950" lvl="1" indent="-285750" algn="l">
              <a:buFont typeface="Arial" panose="020B0604020202020204" pitchFamily="34" charset="0"/>
              <a:buChar char="•"/>
            </a:pPr>
            <a:r>
              <a:rPr lang="en-GB" sz="1600" b="0" i="0" dirty="0">
                <a:solidFill>
                  <a:srgbClr val="000000"/>
                </a:solidFill>
                <a:effectLst/>
                <a:latin typeface="Public Sans"/>
              </a:rPr>
              <a:t>To improve access to services within the local communities</a:t>
            </a:r>
            <a:endParaRPr lang="en-GB" sz="1600" dirty="0">
              <a:effectLst/>
              <a:latin typeface="Arial" panose="020B0604020202020204" pitchFamily="34" charset="0"/>
              <a:ea typeface="Calibri" panose="020F0502020204030204" pitchFamily="34" charset="0"/>
              <a:cs typeface="Calibri" panose="020F0502020204030204" pitchFamily="34" charset="0"/>
            </a:endParaRPr>
          </a:p>
          <a:p>
            <a:pPr marL="0" lvl="0" indent="0" algn="just">
              <a:lnSpc>
                <a:spcPct val="115000"/>
              </a:lnSpc>
              <a:buNone/>
            </a:pPr>
            <a:r>
              <a:rPr lang="en-GB" sz="1600" dirty="0">
                <a:effectLst/>
                <a:latin typeface="Arial" panose="020B0604020202020204" pitchFamily="34" charset="0"/>
                <a:ea typeface="Calibri" panose="020F0502020204030204" pitchFamily="34" charset="0"/>
                <a:cs typeface="Calibri" panose="020F0502020204030204" pitchFamily="34" charset="0"/>
              </a:rPr>
              <a:t>For </a:t>
            </a:r>
            <a:r>
              <a:rPr lang="en-GB" sz="1600" dirty="0">
                <a:latin typeface="Arial" panose="020B0604020202020204" pitchFamily="34" charset="0"/>
                <a:ea typeface="Calibri" panose="020F0502020204030204" pitchFamily="34" charset="0"/>
                <a:cs typeface="Calibri" panose="020F0502020204030204" pitchFamily="34" charset="0"/>
              </a:rPr>
              <a:t>further information please visit</a:t>
            </a:r>
            <a:r>
              <a:rPr lang="en-GB" sz="1600" dirty="0">
                <a:effectLst/>
                <a:latin typeface="Arial" panose="020B0604020202020204" pitchFamily="34" charset="0"/>
                <a:ea typeface="Calibri" panose="020F0502020204030204" pitchFamily="34" charset="0"/>
                <a:cs typeface="Calibri" panose="020F0502020204030204" pitchFamily="34" charset="0"/>
              </a:rPr>
              <a:t>:  </a:t>
            </a:r>
            <a:r>
              <a:rPr lang="en-GB" sz="1600" u="sng" dirty="0">
                <a:solidFill>
                  <a:srgbClr val="0000FF"/>
                </a:solidFill>
                <a:effectLst/>
                <a:latin typeface="Calibri" panose="020F0502020204030204" pitchFamily="34" charset="0"/>
                <a:ea typeface="MS Mincho" panose="02020609040205080304" pitchFamily="49" charset="-128"/>
                <a:cs typeface="Arial" panose="020B0604020202020204" pitchFamily="34" charset="0"/>
                <a:hlinkClick r:id="rId3"/>
              </a:rPr>
              <a:t>https://www.gpprimarychoice.co.uk/</a:t>
            </a:r>
            <a:endParaRPr lang="en-GB" sz="1600" dirty="0">
              <a:effectLst/>
              <a:latin typeface="Arial" panose="020B0604020202020204" pitchFamily="34" charset="0"/>
              <a:ea typeface="Calibri" panose="020F0502020204030204" pitchFamily="34" charset="0"/>
              <a:cs typeface="Calibri" panose="020F0502020204030204" pitchFamily="34" charset="0"/>
            </a:endParaRPr>
          </a:p>
        </p:txBody>
      </p:sp>
      <p:pic>
        <p:nvPicPr>
          <p:cNvPr id="16" name="Picture 15" descr="Hands forming circle">
            <a:extLst>
              <a:ext uri="{FF2B5EF4-FFF2-40B4-BE49-F238E27FC236}">
                <a16:creationId xmlns:a16="http://schemas.microsoft.com/office/drawing/2014/main" id="{11EA71F9-970A-C508-B4B2-373AABB180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9770" y="2627481"/>
            <a:ext cx="3688415" cy="2697551"/>
          </a:xfrm>
          <a:prstGeom prst="ellipse">
            <a:avLst/>
          </a:prstGeom>
          <a:ln>
            <a:noFill/>
          </a:ln>
          <a:effectLst>
            <a:softEdge rad="112500"/>
          </a:effectLst>
        </p:spPr>
      </p:pic>
    </p:spTree>
    <p:extLst>
      <p:ext uri="{BB962C8B-B14F-4D97-AF65-F5344CB8AC3E}">
        <p14:creationId xmlns:p14="http://schemas.microsoft.com/office/powerpoint/2010/main" val="369337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8F2633-7A22-EAAD-4D0A-E0E100C0D6C3}"/>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F4583D0-EC5D-A937-7A48-C8E7FC88E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CCDD24C-4425-EA5B-10EE-AD2C6C3C21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634A942-D584-B4AF-FF0A-62F07A3E6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8594518-E6AC-D51A-A62E-F3B7C2EA1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71EEF3-C435-2AA2-CD58-82DDED1AFE72}"/>
              </a:ext>
            </a:extLst>
          </p:cNvPr>
          <p:cNvSpPr>
            <a:spLocks noGrp="1"/>
          </p:cNvSpPr>
          <p:nvPr>
            <p:ph type="ctrTitle"/>
          </p:nvPr>
        </p:nvSpPr>
        <p:spPr>
          <a:xfrm>
            <a:off x="868287" y="2603377"/>
            <a:ext cx="4747280" cy="798975"/>
          </a:xfrm>
        </p:spPr>
        <p:txBody>
          <a:bodyPr rtlCol="0" anchor="b">
            <a:normAutofit/>
          </a:bodyPr>
          <a:lstStyle/>
          <a:p>
            <a:pPr algn="l" rtl="0"/>
            <a:r>
              <a:rPr lang="en-GB" sz="3600" dirty="0">
                <a:solidFill>
                  <a:srgbClr val="FFFFFF"/>
                </a:solidFill>
                <a:latin typeface="Arial" panose="020B0604020202020204" pitchFamily="34" charset="0"/>
                <a:cs typeface="Arial" panose="020B0604020202020204" pitchFamily="34" charset="0"/>
              </a:rPr>
              <a:t>Module 1 - completed</a:t>
            </a:r>
            <a:endParaRPr lang="en-GB" sz="3600" dirty="0">
              <a:solidFill>
                <a:srgbClr val="FFFFFF"/>
              </a:solidFill>
            </a:endParaRPr>
          </a:p>
        </p:txBody>
      </p:sp>
      <p:sp>
        <p:nvSpPr>
          <p:cNvPr id="18" name="Rectangle 17">
            <a:extLst>
              <a:ext uri="{FF2B5EF4-FFF2-40B4-BE49-F238E27FC236}">
                <a16:creationId xmlns:a16="http://schemas.microsoft.com/office/drawing/2014/main" id="{DCED531A-01BB-8D65-8F47-404FDF85F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2EB90A4-D746-BF6C-42BD-F615055F03DA}"/>
              </a:ext>
            </a:extLst>
          </p:cNvPr>
          <p:cNvSpPr>
            <a:spLocks noGrp="1"/>
          </p:cNvSpPr>
          <p:nvPr>
            <p:ph type="subTitle" idx="1"/>
          </p:nvPr>
        </p:nvSpPr>
        <p:spPr>
          <a:xfrm>
            <a:off x="752663" y="1347061"/>
            <a:ext cx="6062121" cy="1244483"/>
          </a:xfrm>
        </p:spPr>
        <p:txBody>
          <a:bodyPr rtlCol="0" anchor="t">
            <a:normAutofit/>
          </a:bodyPr>
          <a:lstStyle/>
          <a:p>
            <a:pPr algn="l" rtl="0"/>
            <a:r>
              <a:rPr lang="en-GB" sz="3600" dirty="0">
                <a:solidFill>
                  <a:srgbClr val="FFFFFF"/>
                </a:solidFill>
                <a:latin typeface="Arial" panose="020B0604020202020204" pitchFamily="34" charset="0"/>
                <a:cs typeface="Arial" panose="020B0604020202020204" pitchFamily="34" charset="0"/>
              </a:rPr>
              <a:t>The NHS and Primary Care</a:t>
            </a:r>
          </a:p>
        </p:txBody>
      </p:sp>
      <p:sp>
        <p:nvSpPr>
          <p:cNvPr id="20" name="Oval 19">
            <a:extLst>
              <a:ext uri="{FF2B5EF4-FFF2-40B4-BE49-F238E27FC236}">
                <a16:creationId xmlns:a16="http://schemas.microsoft.com/office/drawing/2014/main" id="{5309224C-D60E-7870-38FD-E37FBAF88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NHS logo">
            <a:extLst>
              <a:ext uri="{FF2B5EF4-FFF2-40B4-BE49-F238E27FC236}">
                <a16:creationId xmlns:a16="http://schemas.microsoft.com/office/drawing/2014/main" id="{BA48435D-9196-3566-D803-96436A106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2295" y="1758589"/>
            <a:ext cx="2926250" cy="743823"/>
          </a:xfrm>
          <a:prstGeom prst="rect">
            <a:avLst/>
          </a:prstGeom>
        </p:spPr>
      </p:pic>
      <p:pic>
        <p:nvPicPr>
          <p:cNvPr id="15" name="Picture 14" descr="Training hub logo">
            <a:extLst>
              <a:ext uri="{FF2B5EF4-FFF2-40B4-BE49-F238E27FC236}">
                <a16:creationId xmlns:a16="http://schemas.microsoft.com/office/drawing/2014/main" id="{61D2D146-F72A-9D04-6724-851B85F644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5825" y="2876061"/>
            <a:ext cx="4182042" cy="1479524"/>
          </a:xfrm>
          <a:prstGeom prst="rect">
            <a:avLst/>
          </a:prstGeom>
        </p:spPr>
      </p:pic>
      <p:sp>
        <p:nvSpPr>
          <p:cNvPr id="4" name="Subtitle 2">
            <a:extLst>
              <a:ext uri="{FF2B5EF4-FFF2-40B4-BE49-F238E27FC236}">
                <a16:creationId xmlns:a16="http://schemas.microsoft.com/office/drawing/2014/main" id="{A9659CA2-68E0-5E3A-C50D-BA15457192FF}"/>
              </a:ext>
            </a:extLst>
          </p:cNvPr>
          <p:cNvSpPr txBox="1">
            <a:spLocks/>
          </p:cNvSpPr>
          <p:nvPr/>
        </p:nvSpPr>
        <p:spPr>
          <a:xfrm>
            <a:off x="786366" y="4767439"/>
            <a:ext cx="4911122" cy="124448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a:solidFill>
                  <a:schemeClr val="bg1"/>
                </a:solidFill>
              </a:rPr>
              <a:t>Please complete this </a:t>
            </a:r>
            <a:r>
              <a:rPr lang="en-GB" sz="2000" b="1">
                <a:solidFill>
                  <a:srgbClr val="54D2D2"/>
                </a:solidFill>
                <a:hlinkClick r:id="rId5">
                  <a:extLst>
                    <a:ext uri="{A12FA001-AC4F-418D-AE19-62706E023703}">
                      <ahyp:hlinkClr xmlns:ahyp="http://schemas.microsoft.com/office/drawing/2018/hyperlinkcolor" val="tx"/>
                    </a:ext>
                  </a:extLst>
                </a:hlinkClick>
              </a:rPr>
              <a:t>feedback form </a:t>
            </a:r>
            <a:r>
              <a:rPr lang="en-GB" sz="2000">
                <a:solidFill>
                  <a:schemeClr val="bg1"/>
                </a:solidFill>
              </a:rPr>
              <a:t>when you have completed your module(s).  This helps us to monitor the program to ensure it is as efficient and accurate as possible.</a:t>
            </a:r>
            <a:endParaRPr lang="en-GB" sz="2800" dirty="0">
              <a:solidFill>
                <a:schemeClr val="bg1"/>
              </a:solidFill>
            </a:endParaRPr>
          </a:p>
        </p:txBody>
      </p:sp>
    </p:spTree>
    <p:extLst>
      <p:ext uri="{BB962C8B-B14F-4D97-AF65-F5344CB8AC3E}">
        <p14:creationId xmlns:p14="http://schemas.microsoft.com/office/powerpoint/2010/main" val="9420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F63693-4B79-7B9D-D779-3DC3AE732FD6}"/>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2A602C5A-3096-E5CB-438B-A3B77D2156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7FD8C7-42B2-5FC1-3A2A-14E1E5829FC9}"/>
              </a:ext>
            </a:extLst>
          </p:cNvPr>
          <p:cNvSpPr>
            <a:spLocks noGrp="1"/>
          </p:cNvSpPr>
          <p:nvPr>
            <p:ph type="title"/>
          </p:nvPr>
        </p:nvSpPr>
        <p:spPr>
          <a:xfrm>
            <a:off x="914982" y="492779"/>
            <a:ext cx="9688296" cy="834805"/>
          </a:xfrm>
        </p:spPr>
        <p:txBody>
          <a:bodyPr anchor="b">
            <a:normAutofit/>
          </a:bodyPr>
          <a:lstStyle/>
          <a:p>
            <a:r>
              <a:rPr lang="en-GB" sz="4000" dirty="0">
                <a:latin typeface="Arial" panose="020B0604020202020204" pitchFamily="34" charset="0"/>
                <a:cs typeface="Arial" panose="020B0604020202020204" pitchFamily="34" charset="0"/>
              </a:rPr>
              <a:t>Important Information</a:t>
            </a:r>
          </a:p>
        </p:txBody>
      </p:sp>
      <p:sp>
        <p:nvSpPr>
          <p:cNvPr id="6" name="Rectangle 5">
            <a:extLst>
              <a:ext uri="{FF2B5EF4-FFF2-40B4-BE49-F238E27FC236}">
                <a16:creationId xmlns:a16="http://schemas.microsoft.com/office/drawing/2014/main" id="{35B42EF0-EC04-A652-EC7B-946D921CE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8945F44-EA9C-8430-D2BF-A9E883107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Training Hub logo">
            <a:extLst>
              <a:ext uri="{FF2B5EF4-FFF2-40B4-BE49-F238E27FC236}">
                <a16:creationId xmlns:a16="http://schemas.microsoft.com/office/drawing/2014/main" id="{280765A1-F7B8-D331-3B5E-0B5DC429B077}"/>
              </a:ext>
            </a:extLst>
          </p:cNvPr>
          <p:cNvPicPr>
            <a:picLocks noChangeAspect="1"/>
          </p:cNvPicPr>
          <p:nvPr/>
        </p:nvPicPr>
        <p:blipFill>
          <a:blip r:embed="rId2"/>
          <a:stretch>
            <a:fillRect/>
          </a:stretch>
        </p:blipFill>
        <p:spPr>
          <a:xfrm>
            <a:off x="9846200" y="330683"/>
            <a:ext cx="1956986" cy="688908"/>
          </a:xfrm>
          <a:prstGeom prst="rect">
            <a:avLst/>
          </a:prstGeom>
        </p:spPr>
      </p:pic>
      <p:sp>
        <p:nvSpPr>
          <p:cNvPr id="4" name="Content Placeholder 3">
            <a:extLst>
              <a:ext uri="{FF2B5EF4-FFF2-40B4-BE49-F238E27FC236}">
                <a16:creationId xmlns:a16="http://schemas.microsoft.com/office/drawing/2014/main" id="{9022BC5E-AB8D-8138-41BD-9B10F4A0D11D}"/>
              </a:ext>
            </a:extLst>
          </p:cNvPr>
          <p:cNvSpPr>
            <a:spLocks noGrp="1"/>
          </p:cNvSpPr>
          <p:nvPr>
            <p:ph idx="1"/>
          </p:nvPr>
        </p:nvSpPr>
        <p:spPr>
          <a:xfrm>
            <a:off x="838200" y="1635577"/>
            <a:ext cx="10515600" cy="3260255"/>
          </a:xfrm>
        </p:spPr>
        <p:txBody>
          <a:bodyPr>
            <a:normAutofit fontScale="77500" lnSpcReduction="20000"/>
          </a:bodyPr>
          <a:lstStyle/>
          <a:p>
            <a:pPr marL="0" indent="0">
              <a:lnSpc>
                <a:spcPct val="120000"/>
              </a:lnSpc>
              <a:spcBef>
                <a:spcPts val="0"/>
              </a:spcBef>
              <a:buNone/>
            </a:pPr>
            <a:r>
              <a:rPr lang="en-GB" sz="1600" b="1" dirty="0">
                <a:latin typeface="Arial" panose="020B0604020202020204" pitchFamily="34" charset="0"/>
                <a:cs typeface="Arial" panose="020B0604020202020204" pitchFamily="34" charset="0"/>
              </a:rPr>
              <a:t>Slides are interactive and require the user to click through information using a mouse or space bar.</a:t>
            </a:r>
          </a:p>
          <a:p>
            <a:pPr marL="0" indent="0">
              <a:lnSpc>
                <a:spcPct val="120000"/>
              </a:lnSpc>
              <a:spcBef>
                <a:spcPts val="0"/>
              </a:spcBef>
              <a:buNone/>
            </a:pPr>
            <a:endParaRPr lang="en-GB" sz="1600" b="1" dirty="0">
              <a:latin typeface="Arial" panose="020B0604020202020204" pitchFamily="34" charset="0"/>
              <a:cs typeface="Arial" panose="020B0604020202020204" pitchFamily="34" charset="0"/>
            </a:endParaRPr>
          </a:p>
          <a:p>
            <a:pPr marL="0" indent="0">
              <a:lnSpc>
                <a:spcPct val="120000"/>
              </a:lnSpc>
              <a:spcBef>
                <a:spcPts val="0"/>
              </a:spcBef>
              <a:buNone/>
            </a:pPr>
            <a:r>
              <a:rPr lang="en-GB" sz="1600" b="1" dirty="0">
                <a:latin typeface="Arial" panose="020B0604020202020204" pitchFamily="34" charset="0"/>
                <a:cs typeface="Arial" panose="020B0604020202020204" pitchFamily="34" charset="0"/>
              </a:rPr>
              <a:t>To view videos in a larger format or full screen, they can be viewed externally at source.  Please click the source title e.g. YouTube in bottom left hand corner, and it will take you to a full screen to view.</a:t>
            </a:r>
          </a:p>
          <a:p>
            <a:pPr marL="0" indent="0">
              <a:lnSpc>
                <a:spcPct val="120000"/>
              </a:lnSpc>
              <a:spcBef>
                <a:spcPts val="0"/>
              </a:spcBef>
              <a:buNone/>
            </a:pPr>
            <a:endParaRPr lang="en-GB" sz="1600" b="1" dirty="0">
              <a:latin typeface="Arial" panose="020B0604020202020204" pitchFamily="34" charset="0"/>
              <a:cs typeface="Arial" panose="020B0604020202020204" pitchFamily="34" charset="0"/>
            </a:endParaRPr>
          </a:p>
          <a:p>
            <a:pPr marL="0" indent="0">
              <a:lnSpc>
                <a:spcPct val="120000"/>
              </a:lnSpc>
              <a:spcBef>
                <a:spcPts val="0"/>
              </a:spcBef>
              <a:buNone/>
            </a:pPr>
            <a:r>
              <a:rPr lang="en-GB" sz="1600" b="1" dirty="0">
                <a:latin typeface="Arial" panose="020B0604020202020204" pitchFamily="34" charset="0"/>
                <a:cs typeface="Arial" panose="020B0604020202020204" pitchFamily="34" charset="0"/>
              </a:rPr>
              <a:t>For Subtitles and closed captions, please click the ‘CC’ logo at the bottom of the video on the left-hand side once launched.</a:t>
            </a:r>
          </a:p>
          <a:p>
            <a:pPr marL="0" indent="0">
              <a:lnSpc>
                <a:spcPct val="120000"/>
              </a:lnSpc>
              <a:spcBef>
                <a:spcPts val="0"/>
              </a:spcBef>
              <a:buNone/>
            </a:pPr>
            <a:endParaRPr lang="en-GB" sz="1600" b="1" u="sng" dirty="0">
              <a:solidFill>
                <a:srgbClr val="C7417B"/>
              </a:solidFill>
              <a:latin typeface="Arial" panose="020B0604020202020204" pitchFamily="34" charset="0"/>
              <a:cs typeface="Arial" panose="020B0604020202020204" pitchFamily="34" charset="0"/>
            </a:endParaRPr>
          </a:p>
          <a:p>
            <a:pPr marL="0" indent="0">
              <a:lnSpc>
                <a:spcPct val="120000"/>
              </a:lnSpc>
              <a:spcBef>
                <a:spcPts val="0"/>
              </a:spcBef>
              <a:buNone/>
            </a:pPr>
            <a:r>
              <a:rPr lang="en-GB" sz="1600" b="1" u="sng" dirty="0">
                <a:solidFill>
                  <a:srgbClr val="C7417B"/>
                </a:solidFill>
                <a:latin typeface="Arial" panose="020B0604020202020204" pitchFamily="34" charset="0"/>
                <a:cs typeface="Arial" panose="020B0604020202020204" pitchFamily="34" charset="0"/>
              </a:rPr>
              <a:t>Please note:</a:t>
            </a:r>
          </a:p>
          <a:p>
            <a:pPr marL="0" indent="0">
              <a:lnSpc>
                <a:spcPct val="120000"/>
              </a:lnSpc>
              <a:spcBef>
                <a:spcPts val="0"/>
              </a:spcBef>
              <a:buNone/>
            </a:pPr>
            <a:r>
              <a:rPr lang="en-GB" sz="1600" dirty="0">
                <a:latin typeface="Arial" panose="020B0604020202020204" pitchFamily="34" charset="0"/>
                <a:cs typeface="Arial" panose="020B0604020202020204" pitchFamily="34" charset="0"/>
              </a:rPr>
              <a:t>The information included in this programme is correct at time of creation.  Whilst we have made our best endeavours to make sure the information and materials included in this programme are from reputable sources, if you feel something has been missed or find any errors, please contact us as soon as possible.  Thank you.</a:t>
            </a:r>
          </a:p>
          <a:p>
            <a:pPr marL="0" indent="0">
              <a:lnSpc>
                <a:spcPct val="120000"/>
              </a:lnSpc>
              <a:spcBef>
                <a:spcPts val="0"/>
              </a:spcBef>
              <a:buNone/>
            </a:pPr>
            <a:endParaRPr lang="en-GB" sz="1600" dirty="0">
              <a:latin typeface="Arial" panose="020B0604020202020204" pitchFamily="34" charset="0"/>
              <a:cs typeface="Arial" panose="020B0604020202020204" pitchFamily="34" charset="0"/>
            </a:endParaRPr>
          </a:p>
          <a:p>
            <a:pPr marL="0" indent="0">
              <a:lnSpc>
                <a:spcPct val="120000"/>
              </a:lnSpc>
              <a:spcBef>
                <a:spcPts val="0"/>
              </a:spcBef>
              <a:buNone/>
            </a:pPr>
            <a:r>
              <a:rPr lang="en-GB" sz="1600" dirty="0">
                <a:latin typeface="Arial" panose="020B0604020202020204" pitchFamily="34" charset="0"/>
                <a:cs typeface="Arial" panose="020B0604020202020204" pitchFamily="34" charset="0"/>
              </a:rPr>
              <a:t>Suffolk and North east Essex Training Hub</a:t>
            </a:r>
          </a:p>
          <a:p>
            <a:pPr marL="0" indent="0">
              <a:lnSpc>
                <a:spcPct val="120000"/>
              </a:lnSpc>
              <a:spcBef>
                <a:spcPts val="0"/>
              </a:spcBef>
              <a:buNone/>
            </a:pPr>
            <a:r>
              <a:rPr lang="en-GB" sz="1600" dirty="0">
                <a:latin typeface="Arial" panose="020B0604020202020204" pitchFamily="34" charset="0"/>
                <a:cs typeface="Arial" panose="020B0604020202020204" pitchFamily="34" charset="0"/>
                <a:hlinkClick r:id="rId3"/>
              </a:rPr>
              <a:t>training.hub@snee.nhs.uk</a:t>
            </a:r>
            <a:endParaRPr lang="en-GB" sz="1600" dirty="0">
              <a:latin typeface="Arial" panose="020B0604020202020204" pitchFamily="34" charset="0"/>
              <a:cs typeface="Arial" panose="020B0604020202020204" pitchFamily="34" charset="0"/>
            </a:endParaRPr>
          </a:p>
          <a:p>
            <a:pPr marL="0" indent="0">
              <a:lnSpc>
                <a:spcPct val="120000"/>
              </a:lnSpc>
              <a:spcBef>
                <a:spcPts val="0"/>
              </a:spcBef>
              <a:buNone/>
            </a:pPr>
            <a:endParaRPr lang="en-GB" sz="1800" dirty="0">
              <a:latin typeface="Arial" panose="020B0604020202020204" pitchFamily="34" charset="0"/>
              <a:cs typeface="Arial" panose="020B0604020202020204" pitchFamily="34" charset="0"/>
            </a:endParaRPr>
          </a:p>
        </p:txBody>
      </p:sp>
      <p:pic>
        <p:nvPicPr>
          <p:cNvPr id="8" name="Picture 7" descr="A group of icons in a row&#10;&#10;Description automatically generated">
            <a:extLst>
              <a:ext uri="{FF2B5EF4-FFF2-40B4-BE49-F238E27FC236}">
                <a16:creationId xmlns:a16="http://schemas.microsoft.com/office/drawing/2014/main" id="{4E64A5AF-AFC8-7151-14E4-857AD992394F}"/>
              </a:ext>
            </a:extLst>
          </p:cNvPr>
          <p:cNvPicPr>
            <a:picLocks noChangeAspect="1"/>
          </p:cNvPicPr>
          <p:nvPr/>
        </p:nvPicPr>
        <p:blipFill>
          <a:blip r:embed="rId4" cstate="print">
            <a:extLst>
              <a:ext uri="{28A0092B-C50C-407E-A947-70E740481C1C}">
                <a14:useLocalDpi xmlns:a14="http://schemas.microsoft.com/office/drawing/2010/main" val="0"/>
              </a:ext>
            </a:extLst>
          </a:blip>
          <a:srcRect t="21453" b="22933"/>
          <a:stretch/>
        </p:blipFill>
        <p:spPr>
          <a:xfrm>
            <a:off x="2150884" y="4301347"/>
            <a:ext cx="7890231" cy="1815367"/>
          </a:xfrm>
          <a:prstGeom prst="rect">
            <a:avLst/>
          </a:prstGeom>
        </p:spPr>
      </p:pic>
    </p:spTree>
    <p:extLst>
      <p:ext uri="{BB962C8B-B14F-4D97-AF65-F5344CB8AC3E}">
        <p14:creationId xmlns:p14="http://schemas.microsoft.com/office/powerpoint/2010/main" val="355827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0025"/>
            <a:ext cx="10515600" cy="1325563"/>
          </a:xfrm>
        </p:spPr>
        <p:txBody>
          <a:bodyPr rtlCol="0"/>
          <a:lstStyle/>
          <a:p>
            <a:pPr rtl="0"/>
            <a:r>
              <a:rPr lang="en-GB" dirty="0"/>
              <a:t>The NHS</a:t>
            </a:r>
          </a:p>
        </p:txBody>
      </p:sp>
      <p:graphicFrame>
        <p:nvGraphicFramePr>
          <p:cNvPr id="18" name="Content Placeholder 2" descr="NHS Sectors explanation about primary care, scondary care and Tertiary care">
            <a:extLst>
              <a:ext uri="{FF2B5EF4-FFF2-40B4-BE49-F238E27FC236}">
                <a16:creationId xmlns:a16="http://schemas.microsoft.com/office/drawing/2014/main" id="{293E06D6-0870-0372-5442-FDE95DF45046}"/>
              </a:ext>
            </a:extLst>
          </p:cNvPr>
          <p:cNvGraphicFramePr>
            <a:graphicFrameLocks noGrp="1"/>
          </p:cNvGraphicFramePr>
          <p:nvPr>
            <p:ph idx="1"/>
            <p:extLst>
              <p:ext uri="{D42A27DB-BD31-4B8C-83A1-F6EECF244321}">
                <p14:modId xmlns:p14="http://schemas.microsoft.com/office/powerpoint/2010/main" val="2313933451"/>
              </p:ext>
            </p:extLst>
          </p:nvPr>
        </p:nvGraphicFramePr>
        <p:xfrm>
          <a:off x="864871" y="2802084"/>
          <a:ext cx="7698475" cy="2946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descr="Infographic of healthcare ecosystem">
            <a:extLst>
              <a:ext uri="{FF2B5EF4-FFF2-40B4-BE49-F238E27FC236}">
                <a16:creationId xmlns:a16="http://schemas.microsoft.com/office/drawing/2014/main" id="{7CC76CDC-31D3-4F37-5635-A5EE8AEC7BB4}"/>
              </a:ext>
            </a:extLst>
          </p:cNvPr>
          <p:cNvGrpSpPr/>
          <p:nvPr/>
        </p:nvGrpSpPr>
        <p:grpSpPr>
          <a:xfrm>
            <a:off x="8732405" y="2028696"/>
            <a:ext cx="3801869" cy="3639416"/>
            <a:chOff x="8747630" y="1639787"/>
            <a:chExt cx="3801869" cy="3639416"/>
          </a:xfrm>
        </p:grpSpPr>
        <p:pic>
          <p:nvPicPr>
            <p:cNvPr id="5" name="Graphic 4">
              <a:extLst>
                <a:ext uri="{FF2B5EF4-FFF2-40B4-BE49-F238E27FC236}">
                  <a16:creationId xmlns:a16="http://schemas.microsoft.com/office/drawing/2014/main" id="{FC0DCE41-BEBF-865C-D255-9D7C358C72D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47630" y="1639787"/>
              <a:ext cx="3801869" cy="3251532"/>
            </a:xfrm>
            <a:prstGeom prst="rect">
              <a:avLst/>
            </a:prstGeom>
          </p:spPr>
        </p:pic>
        <p:sp>
          <p:nvSpPr>
            <p:cNvPr id="7" name="TextBox 6">
              <a:extLst>
                <a:ext uri="{FF2B5EF4-FFF2-40B4-BE49-F238E27FC236}">
                  <a16:creationId xmlns:a16="http://schemas.microsoft.com/office/drawing/2014/main" id="{7C7F1CE1-C326-F24E-01BF-B3FD329505FD}"/>
                </a:ext>
              </a:extLst>
            </p:cNvPr>
            <p:cNvSpPr txBox="1"/>
            <p:nvPr/>
          </p:nvSpPr>
          <p:spPr>
            <a:xfrm>
              <a:off x="8747630" y="4863705"/>
              <a:ext cx="3270436" cy="415498"/>
            </a:xfrm>
            <a:prstGeom prst="rect">
              <a:avLst/>
            </a:prstGeom>
            <a:noFill/>
          </p:spPr>
          <p:txBody>
            <a:bodyPr wrap="square">
              <a:spAutoFit/>
            </a:bodyPr>
            <a:lstStyle/>
            <a:p>
              <a:pPr algn="ctr"/>
              <a:r>
                <a:rPr lang="en-GB" sz="1050" dirty="0"/>
                <a:t>For further explanation of the healthcare ecosystem, please visit </a:t>
              </a:r>
              <a:r>
                <a:rPr lang="en-GB" sz="1050" dirty="0">
                  <a:hlinkClick r:id="rId10"/>
                </a:rPr>
                <a:t>here</a:t>
              </a:r>
              <a:endParaRPr lang="en-GB" sz="1050" dirty="0"/>
            </a:p>
          </p:txBody>
        </p:sp>
      </p:grpSp>
      <p:sp>
        <p:nvSpPr>
          <p:cNvPr id="14" name="TextBox 13">
            <a:extLst>
              <a:ext uri="{FF2B5EF4-FFF2-40B4-BE49-F238E27FC236}">
                <a16:creationId xmlns:a16="http://schemas.microsoft.com/office/drawing/2014/main" id="{11151DB5-10EE-44AC-9819-33E0766F621C}"/>
              </a:ext>
            </a:extLst>
          </p:cNvPr>
          <p:cNvSpPr txBox="1"/>
          <p:nvPr/>
        </p:nvSpPr>
        <p:spPr>
          <a:xfrm>
            <a:off x="838200" y="1441767"/>
            <a:ext cx="7751819" cy="95410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The NHS is a complex system, which can sometimes make it difficult to understand – especially working out who is responsible for what.  It’s made up of a wide range of different organisations with different roles, responsibilities, and specialities.  These organisations provide a variety of services and support to patients and carers. </a:t>
            </a:r>
          </a:p>
        </p:txBody>
      </p:sp>
      <p:pic>
        <p:nvPicPr>
          <p:cNvPr id="19" name="Picture 18" descr="Training Hub logo">
            <a:extLst>
              <a:ext uri="{FF2B5EF4-FFF2-40B4-BE49-F238E27FC236}">
                <a16:creationId xmlns:a16="http://schemas.microsoft.com/office/drawing/2014/main" id="{289BBDF4-D0E4-0232-DE43-D7965D360679}"/>
              </a:ext>
            </a:extLst>
          </p:cNvPr>
          <p:cNvPicPr>
            <a:picLocks noChangeAspect="1"/>
          </p:cNvPicPr>
          <p:nvPr/>
        </p:nvPicPr>
        <p:blipFill>
          <a:blip r:embed="rId11"/>
          <a:stretch>
            <a:fillRect/>
          </a:stretch>
        </p:blipFill>
        <p:spPr>
          <a:xfrm>
            <a:off x="9863043" y="363898"/>
            <a:ext cx="1956986" cy="688908"/>
          </a:xfrm>
          <a:prstGeom prst="rect">
            <a:avLst/>
          </a:prstGeom>
        </p:spPr>
      </p:pic>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FE4DA3-DDA9-6613-0F78-1739F3270164}"/>
              </a:ext>
            </a:extLst>
          </p:cNvPr>
          <p:cNvSpPr>
            <a:spLocks noGrp="1"/>
          </p:cNvSpPr>
          <p:nvPr>
            <p:ph type="title"/>
          </p:nvPr>
        </p:nvSpPr>
        <p:spPr>
          <a:xfrm>
            <a:off x="1136397" y="675564"/>
            <a:ext cx="9688296" cy="834805"/>
          </a:xfrm>
        </p:spPr>
        <p:txBody>
          <a:bodyPr anchor="b">
            <a:normAutofit fontScale="90000"/>
          </a:bodyPr>
          <a:lstStyle/>
          <a:p>
            <a:r>
              <a:rPr lang="en-GB" sz="2800" b="1" dirty="0">
                <a:latin typeface="Arial" panose="020B0604020202020204" pitchFamily="34" charset="0"/>
                <a:cs typeface="Arial" panose="020B0604020202020204" pitchFamily="34" charset="0"/>
              </a:rPr>
              <a:t>VIDEO: How does the NHS in England work and how is it changing?</a:t>
            </a:r>
            <a:endParaRPr lang="en-GB" sz="28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Training Hub Logo">
            <a:extLst>
              <a:ext uri="{FF2B5EF4-FFF2-40B4-BE49-F238E27FC236}">
                <a16:creationId xmlns:a16="http://schemas.microsoft.com/office/drawing/2014/main" id="{E559DC65-9D57-70C1-FC77-EFF706663E33}"/>
              </a:ext>
            </a:extLst>
          </p:cNvPr>
          <p:cNvPicPr>
            <a:picLocks noChangeAspect="1"/>
          </p:cNvPicPr>
          <p:nvPr/>
        </p:nvPicPr>
        <p:blipFill>
          <a:blip r:embed="rId3"/>
          <a:stretch>
            <a:fillRect/>
          </a:stretch>
        </p:blipFill>
        <p:spPr>
          <a:xfrm>
            <a:off x="9846200" y="330683"/>
            <a:ext cx="1956986" cy="688908"/>
          </a:xfrm>
          <a:prstGeom prst="rect">
            <a:avLst/>
          </a:prstGeom>
        </p:spPr>
      </p:pic>
      <p:pic>
        <p:nvPicPr>
          <p:cNvPr id="8" name="Online Media 7" title="How does the NHS in England work and how is it changing?">
            <a:hlinkClick r:id="" action="ppaction://media"/>
            <a:extLst>
              <a:ext uri="{FF2B5EF4-FFF2-40B4-BE49-F238E27FC236}">
                <a16:creationId xmlns:a16="http://schemas.microsoft.com/office/drawing/2014/main" id="{B6C01754-7922-F936-D5B1-1173E6875D12}"/>
              </a:ext>
            </a:extLst>
          </p:cNvPr>
          <p:cNvPicPr>
            <a:picLocks noRot="1" noChangeAspect="1"/>
          </p:cNvPicPr>
          <p:nvPr>
            <a:videoFile r:link="rId1"/>
          </p:nvPr>
        </p:nvPicPr>
        <p:blipFill>
          <a:blip r:embed="rId4"/>
          <a:stretch>
            <a:fillRect/>
          </a:stretch>
        </p:blipFill>
        <p:spPr>
          <a:xfrm>
            <a:off x="2229427" y="1603356"/>
            <a:ext cx="7733146" cy="4369227"/>
          </a:xfrm>
          <a:prstGeom prst="rect">
            <a:avLst/>
          </a:prstGeom>
        </p:spPr>
      </p:pic>
      <p:sp>
        <p:nvSpPr>
          <p:cNvPr id="3" name="TextBox 2">
            <a:extLst>
              <a:ext uri="{FF2B5EF4-FFF2-40B4-BE49-F238E27FC236}">
                <a16:creationId xmlns:a16="http://schemas.microsoft.com/office/drawing/2014/main" id="{27114BD7-344F-2655-8D28-CC1CF6E1EAC3}"/>
              </a:ext>
            </a:extLst>
          </p:cNvPr>
          <p:cNvSpPr txBox="1"/>
          <p:nvPr/>
        </p:nvSpPr>
        <p:spPr>
          <a:xfrm>
            <a:off x="1851058" y="6053652"/>
            <a:ext cx="6757919" cy="246221"/>
          </a:xfrm>
          <a:prstGeom prst="rect">
            <a:avLst/>
          </a:prstGeom>
          <a:noFill/>
        </p:spPr>
        <p:txBody>
          <a:bodyPr wrap="square">
            <a:spAutoFit/>
          </a:bodyPr>
          <a:lstStyle/>
          <a:p>
            <a:pPr algn="ctr"/>
            <a:r>
              <a:rPr lang="en-GB" sz="1000" b="1" dirty="0"/>
              <a:t>VIDEO: </a:t>
            </a:r>
            <a:r>
              <a:rPr lang="en-GB" sz="1000" b="1" dirty="0">
                <a:latin typeface="Arial" panose="020B0604020202020204" pitchFamily="34" charset="0"/>
                <a:cs typeface="Arial" panose="020B0604020202020204" pitchFamily="34" charset="0"/>
              </a:rPr>
              <a:t>How does the NHS in England work and how is it changing </a:t>
            </a:r>
            <a:r>
              <a:rPr lang="en-GB" sz="1000" dirty="0"/>
              <a:t>(NHSE, 2023) </a:t>
            </a:r>
            <a:r>
              <a:rPr lang="en-GB" sz="1000" dirty="0">
                <a:solidFill>
                  <a:srgbClr val="C7417B"/>
                </a:solidFill>
              </a:rPr>
              <a:t>Click image to access</a:t>
            </a:r>
          </a:p>
        </p:txBody>
      </p:sp>
    </p:spTree>
    <p:extLst>
      <p:ext uri="{BB962C8B-B14F-4D97-AF65-F5344CB8AC3E}">
        <p14:creationId xmlns:p14="http://schemas.microsoft.com/office/powerpoint/2010/main" val="83052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4403CA-1352-F1C0-4484-EA777C2C9BC8}"/>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7FF8B5DB-D806-9AE2-9BDF-45E025954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B1123C-416E-71C2-964F-EC233F00C364}"/>
              </a:ext>
            </a:extLst>
          </p:cNvPr>
          <p:cNvSpPr>
            <a:spLocks noGrp="1"/>
          </p:cNvSpPr>
          <p:nvPr>
            <p:ph type="title"/>
          </p:nvPr>
        </p:nvSpPr>
        <p:spPr>
          <a:xfrm>
            <a:off x="1136397" y="675564"/>
            <a:ext cx="9688296" cy="834805"/>
          </a:xfrm>
        </p:spPr>
        <p:txBody>
          <a:bodyPr anchor="b">
            <a:normAutofit/>
          </a:bodyPr>
          <a:lstStyle/>
          <a:p>
            <a:r>
              <a:rPr lang="en-GB" sz="4000" dirty="0">
                <a:latin typeface="Arial" panose="020B0604020202020204" pitchFamily="34" charset="0"/>
                <a:cs typeface="Arial" panose="020B0604020202020204" pitchFamily="34" charset="0"/>
              </a:rPr>
              <a:t>NHS Structure</a:t>
            </a:r>
          </a:p>
        </p:txBody>
      </p:sp>
      <p:graphicFrame>
        <p:nvGraphicFramePr>
          <p:cNvPr id="21" name="Content Placeholder 2" descr="NHS constitutional values explained infographic">
            <a:extLst>
              <a:ext uri="{FF2B5EF4-FFF2-40B4-BE49-F238E27FC236}">
                <a16:creationId xmlns:a16="http://schemas.microsoft.com/office/drawing/2014/main" id="{C4DB23C2-CE28-954F-9E6C-74C9AAB59879}"/>
              </a:ext>
            </a:extLst>
          </p:cNvPr>
          <p:cNvGraphicFramePr>
            <a:graphicFrameLocks noGrp="1"/>
          </p:cNvGraphicFramePr>
          <p:nvPr>
            <p:ph idx="1"/>
            <p:extLst>
              <p:ext uri="{D42A27DB-BD31-4B8C-83A1-F6EECF244321}">
                <p14:modId xmlns:p14="http://schemas.microsoft.com/office/powerpoint/2010/main" val="209475306"/>
              </p:ext>
            </p:extLst>
          </p:nvPr>
        </p:nvGraphicFramePr>
        <p:xfrm>
          <a:off x="1136397" y="2106764"/>
          <a:ext cx="10001671" cy="2883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040181DD-D45D-1B65-51EE-3F10E337B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9A3D48-9702-3F34-D73C-3D0165B92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5D74A59-8C1B-E02A-7CF7-A36F96E5E249}"/>
              </a:ext>
            </a:extLst>
          </p:cNvPr>
          <p:cNvSpPr txBox="1"/>
          <p:nvPr/>
        </p:nvSpPr>
        <p:spPr>
          <a:xfrm>
            <a:off x="1136397" y="1921671"/>
            <a:ext cx="9536053" cy="369332"/>
          </a:xfrm>
          <a:prstGeom prst="rect">
            <a:avLst/>
          </a:prstGeom>
          <a:noFill/>
        </p:spPr>
        <p:txBody>
          <a:bodyPr wrap="square" rtlCol="0">
            <a:spAutoFit/>
          </a:bodyPr>
          <a:lstStyle/>
          <a:p>
            <a:r>
              <a:rPr lang="en-GB" sz="1800" b="1">
                <a:solidFill>
                  <a:srgbClr val="C7417B"/>
                </a:solidFill>
                <a:effectLst/>
                <a:latin typeface="Arial" panose="020B0604020202020204" pitchFamily="34" charset="0"/>
                <a:ea typeface="Calibri" panose="020F0502020204030204" pitchFamily="34" charset="0"/>
                <a:cs typeface="Calibri" panose="020F0502020204030204" pitchFamily="34" charset="0"/>
              </a:rPr>
              <a:t>NHS constitutional values</a:t>
            </a:r>
          </a:p>
        </p:txBody>
      </p:sp>
      <p:sp>
        <p:nvSpPr>
          <p:cNvPr id="17" name="TextBox 16">
            <a:extLst>
              <a:ext uri="{FF2B5EF4-FFF2-40B4-BE49-F238E27FC236}">
                <a16:creationId xmlns:a16="http://schemas.microsoft.com/office/drawing/2014/main" id="{46AFE4EE-5866-63AC-A66D-059368699704}"/>
              </a:ext>
            </a:extLst>
          </p:cNvPr>
          <p:cNvSpPr txBox="1"/>
          <p:nvPr/>
        </p:nvSpPr>
        <p:spPr>
          <a:xfrm>
            <a:off x="1203140" y="5217195"/>
            <a:ext cx="6097112" cy="318998"/>
          </a:xfrm>
          <a:prstGeom prst="rect">
            <a:avLst/>
          </a:prstGeom>
          <a:noFill/>
        </p:spPr>
        <p:txBody>
          <a:bodyPr wrap="square">
            <a:spAutoFit/>
          </a:bodyPr>
          <a:lstStyle/>
          <a:p>
            <a:pPr algn="just">
              <a:lnSpc>
                <a:spcPct val="115000"/>
              </a:lnSpc>
            </a:pPr>
            <a:r>
              <a:rPr lang="en-GB" sz="1400" dirty="0">
                <a:solidFill>
                  <a:srgbClr val="C7417B"/>
                </a:solidFill>
                <a:effectLst/>
                <a:latin typeface="Arial" panose="020B0604020202020204" pitchFamily="34" charset="0"/>
                <a:ea typeface="Calibri" panose="020F0502020204030204" pitchFamily="34" charset="0"/>
                <a:cs typeface="Calibri" panose="020F0502020204030204" pitchFamily="34" charset="0"/>
              </a:rPr>
              <a:t>Further details of the NHS constitutional values can be found </a:t>
            </a:r>
            <a:r>
              <a:rPr lang="en-GB" sz="1400" dirty="0">
                <a:solidFill>
                  <a:srgbClr val="C7417B"/>
                </a:solidFill>
                <a:effectLst/>
                <a:latin typeface="Arial" panose="020B060402020202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here</a:t>
            </a:r>
            <a:endParaRPr lang="en-GB" sz="1400" dirty="0">
              <a:solidFill>
                <a:srgbClr val="C7417B"/>
              </a:solidFill>
              <a:effectLst/>
              <a:latin typeface="Arial" panose="020B0604020202020204" pitchFamily="34" charset="0"/>
              <a:ea typeface="Calibri" panose="020F0502020204030204" pitchFamily="34" charset="0"/>
              <a:cs typeface="Calibri" panose="020F0502020204030204" pitchFamily="34" charset="0"/>
            </a:endParaRPr>
          </a:p>
        </p:txBody>
      </p:sp>
      <p:pic>
        <p:nvPicPr>
          <p:cNvPr id="20" name="Picture 19" descr="Training Hub logo">
            <a:extLst>
              <a:ext uri="{FF2B5EF4-FFF2-40B4-BE49-F238E27FC236}">
                <a16:creationId xmlns:a16="http://schemas.microsoft.com/office/drawing/2014/main" id="{182DBE40-7B0A-E381-BC61-5C712076B440}"/>
              </a:ext>
            </a:extLst>
          </p:cNvPr>
          <p:cNvPicPr>
            <a:picLocks noChangeAspect="1"/>
          </p:cNvPicPr>
          <p:nvPr/>
        </p:nvPicPr>
        <p:blipFill>
          <a:blip r:embed="rId8"/>
          <a:stretch>
            <a:fillRect/>
          </a:stretch>
        </p:blipFill>
        <p:spPr>
          <a:xfrm>
            <a:off x="9846200" y="330683"/>
            <a:ext cx="1956986" cy="688908"/>
          </a:xfrm>
          <a:prstGeom prst="rect">
            <a:avLst/>
          </a:prstGeom>
        </p:spPr>
      </p:pic>
    </p:spTree>
    <p:extLst>
      <p:ext uri="{BB962C8B-B14F-4D97-AF65-F5344CB8AC3E}">
        <p14:creationId xmlns:p14="http://schemas.microsoft.com/office/powerpoint/2010/main" val="10711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4E4801-89B9-8767-149E-D6737925C5E7}"/>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FC35C50-DD60-2679-FF50-EB4161EB1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652B66-37CB-2CCE-0883-BBE034114847}"/>
              </a:ext>
            </a:extLst>
          </p:cNvPr>
          <p:cNvSpPr>
            <a:spLocks noGrp="1"/>
          </p:cNvSpPr>
          <p:nvPr>
            <p:ph type="title"/>
          </p:nvPr>
        </p:nvSpPr>
        <p:spPr>
          <a:xfrm>
            <a:off x="838200" y="691182"/>
            <a:ext cx="9688296" cy="834805"/>
          </a:xfrm>
        </p:spPr>
        <p:txBody>
          <a:bodyPr anchor="b">
            <a:normAutofit/>
          </a:bodyPr>
          <a:lstStyle/>
          <a:p>
            <a:r>
              <a:rPr lang="en-GB" sz="4000" dirty="0">
                <a:latin typeface="Arial" panose="020B0604020202020204" pitchFamily="34" charset="0"/>
                <a:cs typeface="Arial" panose="020B0604020202020204" pitchFamily="34" charset="0"/>
              </a:rPr>
              <a:t>What is an ICS?</a:t>
            </a:r>
          </a:p>
        </p:txBody>
      </p:sp>
      <p:sp>
        <p:nvSpPr>
          <p:cNvPr id="6" name="Rectangle 5">
            <a:extLst>
              <a:ext uri="{FF2B5EF4-FFF2-40B4-BE49-F238E27FC236}">
                <a16:creationId xmlns:a16="http://schemas.microsoft.com/office/drawing/2014/main" id="{06BB45B6-79EB-9932-0BE4-D790E353F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A3A475-3BFE-6303-B772-12690856D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DCD4AE7-06CA-D448-3E4E-ED4867629604}"/>
              </a:ext>
            </a:extLst>
          </p:cNvPr>
          <p:cNvSpPr txBox="1"/>
          <p:nvPr/>
        </p:nvSpPr>
        <p:spPr>
          <a:xfrm>
            <a:off x="838200" y="1736206"/>
            <a:ext cx="9536053" cy="369332"/>
          </a:xfrm>
          <a:prstGeom prst="rect">
            <a:avLst/>
          </a:prstGeom>
          <a:noFill/>
        </p:spPr>
        <p:txBody>
          <a:bodyPr wrap="square" rtlCol="0">
            <a:spAutoFit/>
          </a:bodyPr>
          <a:lstStyle/>
          <a:p>
            <a:r>
              <a:rPr lang="en-GB" b="1" dirty="0">
                <a:solidFill>
                  <a:srgbClr val="C7417B"/>
                </a:solidFill>
                <a:latin typeface="Arial" panose="020B0604020202020204" pitchFamily="34" charset="0"/>
                <a:ea typeface="Calibri" panose="020F0502020204030204" pitchFamily="34" charset="0"/>
                <a:cs typeface="Calibri" panose="020F0502020204030204" pitchFamily="34" charset="0"/>
              </a:rPr>
              <a:t>Introduction to Integrated care Systems</a:t>
            </a:r>
            <a:endParaRPr lang="en-GB" sz="1800" b="1" dirty="0">
              <a:solidFill>
                <a:srgbClr val="C7417B"/>
              </a:solidFill>
              <a:effectLst/>
              <a:latin typeface="Arial" panose="020B0604020202020204" pitchFamily="34" charset="0"/>
              <a:ea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8AACC441-74EE-7661-34F5-820C93862169}"/>
              </a:ext>
            </a:extLst>
          </p:cNvPr>
          <p:cNvSpPr>
            <a:spLocks noGrp="1"/>
          </p:cNvSpPr>
          <p:nvPr>
            <p:ph idx="1"/>
          </p:nvPr>
        </p:nvSpPr>
        <p:spPr>
          <a:xfrm>
            <a:off x="860376" y="2239594"/>
            <a:ext cx="8790881" cy="3987670"/>
          </a:xfrm>
        </p:spPr>
        <p:txBody>
          <a:bodyPr>
            <a:normAutofit fontScale="32500" lnSpcReduction="20000"/>
          </a:bodyPr>
          <a:lstStyle/>
          <a:p>
            <a:pPr marL="0" indent="0" algn="just">
              <a:lnSpc>
                <a:spcPct val="115000"/>
              </a:lnSpc>
              <a:buNone/>
            </a:pPr>
            <a:r>
              <a:rPr lang="en-GB" sz="3700" dirty="0">
                <a:effectLst/>
                <a:latin typeface="Arial" panose="020B0604020202020204" pitchFamily="34" charset="0"/>
                <a:ea typeface="Calibri" panose="020F0502020204030204" pitchFamily="34" charset="0"/>
                <a:cs typeface="Arial" panose="020B0604020202020204" pitchFamily="34" charset="0"/>
              </a:rPr>
              <a:t>Integrated care systems (ICSs) are partnerships that bring together NHS organisations, local authorities, and others to take collective responsibility for planning services, improving health, and reducing inequalities across geographical areas.  ICSs are made up of two key parts:</a:t>
            </a:r>
          </a:p>
          <a:p>
            <a:pPr marL="342900" lvl="0" indent="-342900" algn="just">
              <a:lnSpc>
                <a:spcPct val="115000"/>
              </a:lnSpc>
              <a:buFont typeface="Symbol" panose="05050102010706020507" pitchFamily="18" charset="2"/>
              <a:buChar char=""/>
            </a:pPr>
            <a:r>
              <a:rPr lang="en-GB" sz="3700" dirty="0">
                <a:effectLst/>
                <a:latin typeface="Arial" panose="020B0604020202020204" pitchFamily="34" charset="0"/>
                <a:ea typeface="Calibri" panose="020F0502020204030204" pitchFamily="34" charset="0"/>
                <a:cs typeface="Arial" panose="020B0604020202020204" pitchFamily="34" charset="0"/>
              </a:rPr>
              <a:t>An integrated care partnership (ICP)</a:t>
            </a:r>
          </a:p>
          <a:p>
            <a:pPr marL="342900" lvl="0" indent="-342900" algn="just">
              <a:lnSpc>
                <a:spcPct val="115000"/>
              </a:lnSpc>
              <a:buFont typeface="Symbol" panose="05050102010706020507" pitchFamily="18" charset="2"/>
              <a:buChar char=""/>
            </a:pPr>
            <a:r>
              <a:rPr lang="en-GB" sz="3700" dirty="0">
                <a:effectLst/>
                <a:latin typeface="Arial" panose="020B0604020202020204" pitchFamily="34" charset="0"/>
                <a:ea typeface="Calibri" panose="020F0502020204030204" pitchFamily="34" charset="0"/>
                <a:cs typeface="Arial" panose="020B0604020202020204" pitchFamily="34" charset="0"/>
              </a:rPr>
              <a:t>An integrated care board (ICB)</a:t>
            </a:r>
          </a:p>
          <a:p>
            <a:pPr marL="0" indent="0" algn="just">
              <a:lnSpc>
                <a:spcPct val="115000"/>
              </a:lnSpc>
              <a:buNone/>
            </a:pPr>
            <a:r>
              <a:rPr lang="en-GB" sz="3700" dirty="0">
                <a:effectLst/>
                <a:latin typeface="Arial" panose="020B0604020202020204" pitchFamily="34" charset="0"/>
                <a:ea typeface="Calibri" panose="020F0502020204030204" pitchFamily="34" charset="0"/>
                <a:cs typeface="Arial" panose="020B0604020202020204" pitchFamily="34" charset="0"/>
              </a:rPr>
              <a:t>These two parts play different roles when it comes to commissioning and planning.  </a:t>
            </a:r>
          </a:p>
          <a:p>
            <a:pPr marL="0" indent="0" algn="just">
              <a:lnSpc>
                <a:spcPct val="115000"/>
              </a:lnSpc>
              <a:buNone/>
            </a:pPr>
            <a:r>
              <a:rPr lang="en-GB" sz="3700" b="1" dirty="0">
                <a:solidFill>
                  <a:srgbClr val="C7417B"/>
                </a:solidFill>
                <a:effectLst/>
                <a:latin typeface="Arial" panose="020B0604020202020204" pitchFamily="34" charset="0"/>
                <a:ea typeface="Calibri" panose="020F0502020204030204" pitchFamily="34" charset="0"/>
                <a:cs typeface="Arial" panose="020B0604020202020204" pitchFamily="34" charset="0"/>
              </a:rPr>
              <a:t>The ICP </a:t>
            </a:r>
            <a:r>
              <a:rPr lang="en-GB" sz="3700" dirty="0">
                <a:effectLst/>
                <a:latin typeface="Arial" panose="020B0604020202020204" pitchFamily="34" charset="0"/>
                <a:ea typeface="Calibri" panose="020F0502020204030204" pitchFamily="34" charset="0"/>
                <a:cs typeface="Arial" panose="020B0604020202020204" pitchFamily="34" charset="0"/>
              </a:rPr>
              <a:t>is a statutory committee bringing together a broad set of system partners - including local government, the </a:t>
            </a:r>
            <a:r>
              <a:rPr lang="en-GB" sz="3700" b="1" dirty="0">
                <a:effectLst/>
                <a:latin typeface="Arial" panose="020B0604020202020204" pitchFamily="34" charset="0"/>
                <a:ea typeface="Calibri" panose="020F0502020204030204" pitchFamily="34" charset="0"/>
                <a:cs typeface="Arial" panose="020B0604020202020204" pitchFamily="34" charset="0"/>
              </a:rPr>
              <a:t>V</a:t>
            </a:r>
            <a:r>
              <a:rPr lang="en-GB" sz="3700" dirty="0">
                <a:effectLst/>
                <a:latin typeface="Arial" panose="020B0604020202020204" pitchFamily="34" charset="0"/>
                <a:ea typeface="Calibri" panose="020F0502020204030204" pitchFamily="34" charset="0"/>
                <a:cs typeface="Arial" panose="020B0604020202020204" pitchFamily="34" charset="0"/>
              </a:rPr>
              <a:t>oluntary, </a:t>
            </a:r>
            <a:r>
              <a:rPr lang="en-GB" sz="3700" b="1" dirty="0">
                <a:effectLst/>
                <a:latin typeface="Arial" panose="020B0604020202020204" pitchFamily="34" charset="0"/>
                <a:ea typeface="Calibri" panose="020F0502020204030204" pitchFamily="34" charset="0"/>
                <a:cs typeface="Arial" panose="020B0604020202020204" pitchFamily="34" charset="0"/>
              </a:rPr>
              <a:t>C</a:t>
            </a:r>
            <a:r>
              <a:rPr lang="en-GB" sz="3700" dirty="0">
                <a:effectLst/>
                <a:latin typeface="Arial" panose="020B0604020202020204" pitchFamily="34" charset="0"/>
                <a:ea typeface="Calibri" panose="020F0502020204030204" pitchFamily="34" charset="0"/>
                <a:cs typeface="Arial" panose="020B0604020202020204" pitchFamily="34" charset="0"/>
              </a:rPr>
              <a:t>ommunity and </a:t>
            </a:r>
            <a:r>
              <a:rPr lang="en-GB" sz="3700" b="1" dirty="0">
                <a:effectLst/>
                <a:latin typeface="Arial" panose="020B0604020202020204" pitchFamily="34" charset="0"/>
                <a:ea typeface="Calibri" panose="020F0502020204030204" pitchFamily="34" charset="0"/>
                <a:cs typeface="Arial" panose="020B0604020202020204" pitchFamily="34" charset="0"/>
              </a:rPr>
              <a:t>S</a:t>
            </a:r>
            <a:r>
              <a:rPr lang="en-GB" sz="3700" dirty="0">
                <a:effectLst/>
                <a:latin typeface="Arial" panose="020B0604020202020204" pitchFamily="34" charset="0"/>
                <a:ea typeface="Calibri" panose="020F0502020204030204" pitchFamily="34" charset="0"/>
                <a:cs typeface="Arial" panose="020B0604020202020204" pitchFamily="34" charset="0"/>
              </a:rPr>
              <a:t>ocial </a:t>
            </a:r>
            <a:r>
              <a:rPr lang="en-GB" sz="3700" b="1" dirty="0">
                <a:effectLst/>
                <a:latin typeface="Arial" panose="020B0604020202020204" pitchFamily="34" charset="0"/>
                <a:ea typeface="Calibri" panose="020F0502020204030204" pitchFamily="34" charset="0"/>
                <a:cs typeface="Arial" panose="020B0604020202020204" pitchFamily="34" charset="0"/>
              </a:rPr>
              <a:t>E</a:t>
            </a:r>
            <a:r>
              <a:rPr lang="en-GB" sz="3700" dirty="0">
                <a:effectLst/>
                <a:latin typeface="Arial" panose="020B0604020202020204" pitchFamily="34" charset="0"/>
                <a:ea typeface="Calibri" panose="020F0502020204030204" pitchFamily="34" charset="0"/>
                <a:cs typeface="Arial" panose="020B0604020202020204" pitchFamily="34" charset="0"/>
              </a:rPr>
              <a:t>nterprise (</a:t>
            </a:r>
            <a:r>
              <a:rPr lang="en-GB" sz="3700" b="1" dirty="0">
                <a:effectLst/>
                <a:latin typeface="Arial" panose="020B0604020202020204" pitchFamily="34" charset="0"/>
                <a:ea typeface="Calibri" panose="020F0502020204030204" pitchFamily="34" charset="0"/>
                <a:cs typeface="Arial" panose="020B0604020202020204" pitchFamily="34" charset="0"/>
              </a:rPr>
              <a:t>VCSE)</a:t>
            </a:r>
            <a:r>
              <a:rPr lang="en-GB" sz="3700" dirty="0">
                <a:effectLst/>
                <a:latin typeface="Arial" panose="020B0604020202020204" pitchFamily="34" charset="0"/>
                <a:ea typeface="Calibri" panose="020F0502020204030204" pitchFamily="34" charset="0"/>
                <a:cs typeface="Arial" panose="020B0604020202020204" pitchFamily="34" charset="0"/>
              </a:rPr>
              <a:t> sector, NHS organisations and others – to develop a health and care strategy for the area.  This strategy is a plan to address the wider health care, and public health and social care needs of the local population.  </a:t>
            </a:r>
          </a:p>
          <a:p>
            <a:pPr marL="0" indent="0" algn="just">
              <a:lnSpc>
                <a:spcPct val="115000"/>
              </a:lnSpc>
              <a:buNone/>
            </a:pPr>
            <a:r>
              <a:rPr lang="en-GB" sz="3700" b="1" dirty="0">
                <a:solidFill>
                  <a:srgbClr val="C7417B"/>
                </a:solidFill>
                <a:effectLst/>
                <a:latin typeface="Arial" panose="020B0604020202020204" pitchFamily="34" charset="0"/>
                <a:ea typeface="Calibri" panose="020F0502020204030204" pitchFamily="34" charset="0"/>
                <a:cs typeface="Arial" panose="020B0604020202020204" pitchFamily="34" charset="0"/>
              </a:rPr>
              <a:t>An ICB </a:t>
            </a:r>
            <a:r>
              <a:rPr lang="en-GB" sz="3700" dirty="0">
                <a:effectLst/>
                <a:latin typeface="Arial" panose="020B0604020202020204" pitchFamily="34" charset="0"/>
                <a:ea typeface="Calibri" panose="020F0502020204030204" pitchFamily="34" charset="0"/>
                <a:cs typeface="Arial" panose="020B0604020202020204" pitchFamily="34" charset="0"/>
              </a:rPr>
              <a:t>joins up all parts of the health and care system including GPs, acutes, community care and social care as well as physical and mental health services. People should find it easier to access services, see more joined up care delivery and staff should find it easier to work with colleagues from other organisations. By working collaboratively with a range of organisations, the ICB aims to help people stay healthy, tackling the causes of illness and wider factors that affect health such as education and housing.</a:t>
            </a:r>
          </a:p>
          <a:p>
            <a:pPr marL="0" indent="0" algn="just">
              <a:lnSpc>
                <a:spcPct val="115000"/>
              </a:lnSpc>
              <a:buNone/>
            </a:pPr>
            <a:r>
              <a:rPr lang="en-GB" sz="3700" b="1" dirty="0">
                <a:solidFill>
                  <a:srgbClr val="C7417B"/>
                </a:solidFill>
                <a:latin typeface="Arial" panose="020B0604020202020204" pitchFamily="34" charset="0"/>
                <a:ea typeface="Calibri" panose="020F0502020204030204" pitchFamily="34" charset="0"/>
                <a:cs typeface="Arial" panose="020B0604020202020204" pitchFamily="34" charset="0"/>
              </a:rPr>
              <a:t>For further information on Integrated care systems, please click </a:t>
            </a:r>
            <a:r>
              <a:rPr lang="en-GB" sz="3700" b="1" dirty="0">
                <a:solidFill>
                  <a:srgbClr val="C7417B"/>
                </a:solidFill>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here</a:t>
            </a:r>
            <a:endParaRPr lang="en-GB" sz="3700" b="1" dirty="0">
              <a:solidFill>
                <a:srgbClr val="C7417B"/>
              </a:solidFill>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pic>
        <p:nvPicPr>
          <p:cNvPr id="12" name="Picture 11" descr="Training Hub logo">
            <a:extLst>
              <a:ext uri="{FF2B5EF4-FFF2-40B4-BE49-F238E27FC236}">
                <a16:creationId xmlns:a16="http://schemas.microsoft.com/office/drawing/2014/main" id="{51AD9F6D-E2D0-FCB9-DD0A-EFD2534F4B0E}"/>
              </a:ext>
            </a:extLst>
          </p:cNvPr>
          <p:cNvPicPr>
            <a:picLocks noChangeAspect="1"/>
          </p:cNvPicPr>
          <p:nvPr/>
        </p:nvPicPr>
        <p:blipFill>
          <a:blip r:embed="rId3"/>
          <a:stretch>
            <a:fillRect/>
          </a:stretch>
        </p:blipFill>
        <p:spPr>
          <a:xfrm>
            <a:off x="9813751" y="333295"/>
            <a:ext cx="1955395" cy="689804"/>
          </a:xfrm>
          <a:prstGeom prst="rect">
            <a:avLst/>
          </a:prstGeom>
        </p:spPr>
      </p:pic>
      <p:pic>
        <p:nvPicPr>
          <p:cNvPr id="10" name="Graphic 9" descr="Social network with solid fill">
            <a:extLst>
              <a:ext uri="{FF2B5EF4-FFF2-40B4-BE49-F238E27FC236}">
                <a16:creationId xmlns:a16="http://schemas.microsoft.com/office/drawing/2014/main" id="{DB257C15-815D-E139-C56F-8B6921E1E7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13751" y="2403438"/>
            <a:ext cx="2114133" cy="2114133"/>
          </a:xfrm>
          <a:prstGeom prst="rect">
            <a:avLst/>
          </a:prstGeom>
        </p:spPr>
      </p:pic>
    </p:spTree>
    <p:extLst>
      <p:ext uri="{BB962C8B-B14F-4D97-AF65-F5344CB8AC3E}">
        <p14:creationId xmlns:p14="http://schemas.microsoft.com/office/powerpoint/2010/main" val="361781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4E4801-89B9-8767-149E-D6737925C5E7}"/>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FC35C50-DD60-2679-FF50-EB4161EB1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652B66-37CB-2CCE-0883-BBE034114847}"/>
              </a:ext>
            </a:extLst>
          </p:cNvPr>
          <p:cNvSpPr>
            <a:spLocks noGrp="1"/>
          </p:cNvSpPr>
          <p:nvPr>
            <p:ph type="title"/>
          </p:nvPr>
        </p:nvSpPr>
        <p:spPr>
          <a:xfrm>
            <a:off x="838200" y="691182"/>
            <a:ext cx="9688296" cy="834805"/>
          </a:xfrm>
        </p:spPr>
        <p:txBody>
          <a:bodyPr anchor="b">
            <a:normAutofit/>
          </a:bodyPr>
          <a:lstStyle/>
          <a:p>
            <a:r>
              <a:rPr lang="en-GB" sz="2800" dirty="0">
                <a:latin typeface="Arial" panose="020B0604020202020204" pitchFamily="34" charset="0"/>
                <a:cs typeface="Arial" panose="020B0604020202020204" pitchFamily="34" charset="0"/>
              </a:rPr>
              <a:t>VIDEO: Strong Integrated Systems Everywhere</a:t>
            </a:r>
          </a:p>
        </p:txBody>
      </p:sp>
      <p:sp>
        <p:nvSpPr>
          <p:cNvPr id="6" name="Rectangle 5">
            <a:extLst>
              <a:ext uri="{FF2B5EF4-FFF2-40B4-BE49-F238E27FC236}">
                <a16:creationId xmlns:a16="http://schemas.microsoft.com/office/drawing/2014/main" id="{06BB45B6-79EB-9932-0BE4-D790E353F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A3A475-3BFE-6303-B772-12690856D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raining Hub logo">
            <a:extLst>
              <a:ext uri="{FF2B5EF4-FFF2-40B4-BE49-F238E27FC236}">
                <a16:creationId xmlns:a16="http://schemas.microsoft.com/office/drawing/2014/main" id="{51AD9F6D-E2D0-FCB9-DD0A-EFD2534F4B0E}"/>
              </a:ext>
            </a:extLst>
          </p:cNvPr>
          <p:cNvPicPr>
            <a:picLocks noChangeAspect="1"/>
          </p:cNvPicPr>
          <p:nvPr/>
        </p:nvPicPr>
        <p:blipFill>
          <a:blip r:embed="rId3"/>
          <a:stretch>
            <a:fillRect/>
          </a:stretch>
        </p:blipFill>
        <p:spPr>
          <a:xfrm>
            <a:off x="9813751" y="333295"/>
            <a:ext cx="1955395" cy="689804"/>
          </a:xfrm>
          <a:prstGeom prst="rect">
            <a:avLst/>
          </a:prstGeom>
        </p:spPr>
      </p:pic>
      <p:pic>
        <p:nvPicPr>
          <p:cNvPr id="11" name="Online Media 10" title="Strong Integrated Care Systems Everywhere">
            <a:hlinkClick r:id="" action="ppaction://media"/>
            <a:extLst>
              <a:ext uri="{FF2B5EF4-FFF2-40B4-BE49-F238E27FC236}">
                <a16:creationId xmlns:a16="http://schemas.microsoft.com/office/drawing/2014/main" id="{44A76F71-9FC9-7AC6-BC8A-9BC31CAA5E28}"/>
              </a:ext>
            </a:extLst>
          </p:cNvPr>
          <p:cNvPicPr>
            <a:picLocks noRot="1" noChangeAspect="1"/>
          </p:cNvPicPr>
          <p:nvPr>
            <a:videoFile r:link="rId1"/>
          </p:nvPr>
        </p:nvPicPr>
        <p:blipFill>
          <a:blip r:embed="rId4"/>
          <a:stretch>
            <a:fillRect/>
          </a:stretch>
        </p:blipFill>
        <p:spPr>
          <a:xfrm>
            <a:off x="2244956" y="1600693"/>
            <a:ext cx="7605696" cy="4297218"/>
          </a:xfrm>
          <a:prstGeom prst="rect">
            <a:avLst/>
          </a:prstGeom>
        </p:spPr>
      </p:pic>
      <p:sp>
        <p:nvSpPr>
          <p:cNvPr id="14" name="TextBox 13">
            <a:extLst>
              <a:ext uri="{FF2B5EF4-FFF2-40B4-BE49-F238E27FC236}">
                <a16:creationId xmlns:a16="http://schemas.microsoft.com/office/drawing/2014/main" id="{B8676425-4CA1-94E5-0FF0-7ECC51729033}"/>
              </a:ext>
            </a:extLst>
          </p:cNvPr>
          <p:cNvSpPr txBox="1"/>
          <p:nvPr/>
        </p:nvSpPr>
        <p:spPr>
          <a:xfrm>
            <a:off x="2162345" y="5972617"/>
            <a:ext cx="5152855" cy="246221"/>
          </a:xfrm>
          <a:prstGeom prst="rect">
            <a:avLst/>
          </a:prstGeom>
          <a:noFill/>
        </p:spPr>
        <p:txBody>
          <a:bodyPr wrap="square">
            <a:spAutoFit/>
          </a:bodyPr>
          <a:lstStyle/>
          <a:p>
            <a:pPr algn="ctr"/>
            <a:r>
              <a:rPr lang="en-GB" sz="1000" b="1" dirty="0">
                <a:latin typeface="Arial" panose="020B0604020202020204" pitchFamily="34" charset="0"/>
                <a:cs typeface="Arial" panose="020B0604020202020204" pitchFamily="34" charset="0"/>
              </a:rPr>
              <a:t>VIDEO: Strong Integrated Systems Everywhere </a:t>
            </a:r>
            <a:r>
              <a:rPr lang="en-GB" sz="1000" dirty="0">
                <a:latin typeface="Arial" panose="020B0604020202020204" pitchFamily="34" charset="0"/>
                <a:cs typeface="Arial" panose="020B0604020202020204" pitchFamily="34" charset="0"/>
              </a:rPr>
              <a:t>(NHSE, 2021) </a:t>
            </a:r>
            <a:r>
              <a:rPr lang="en-GB" sz="1000" dirty="0">
                <a:solidFill>
                  <a:srgbClr val="C7417B"/>
                </a:solidFill>
                <a:latin typeface="Arial" panose="020B0604020202020204" pitchFamily="34" charset="0"/>
                <a:cs typeface="Arial" panose="020B0604020202020204" pitchFamily="34" charset="0"/>
              </a:rPr>
              <a:t>Click image to access</a:t>
            </a:r>
          </a:p>
        </p:txBody>
      </p:sp>
    </p:spTree>
    <p:extLst>
      <p:ext uri="{BB962C8B-B14F-4D97-AF65-F5344CB8AC3E}">
        <p14:creationId xmlns:p14="http://schemas.microsoft.com/office/powerpoint/2010/main" val="299902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raining hub logo">
            <a:extLst>
              <a:ext uri="{FF2B5EF4-FFF2-40B4-BE49-F238E27FC236}">
                <a16:creationId xmlns:a16="http://schemas.microsoft.com/office/drawing/2014/main" id="{F3DC8991-BECD-9707-4A52-3444D5211345}"/>
              </a:ext>
            </a:extLst>
          </p:cNvPr>
          <p:cNvPicPr>
            <a:picLocks noChangeAspect="1"/>
          </p:cNvPicPr>
          <p:nvPr/>
        </p:nvPicPr>
        <p:blipFill>
          <a:blip r:embed="rId2"/>
          <a:stretch>
            <a:fillRect/>
          </a:stretch>
        </p:blipFill>
        <p:spPr>
          <a:xfrm>
            <a:off x="9896415" y="301045"/>
            <a:ext cx="1956986" cy="688908"/>
          </a:xfrm>
          <a:prstGeom prst="rect">
            <a:avLst/>
          </a:prstGeom>
        </p:spPr>
      </p:pic>
      <p:sp>
        <p:nvSpPr>
          <p:cNvPr id="2" name="Title 1">
            <a:extLst>
              <a:ext uri="{FF2B5EF4-FFF2-40B4-BE49-F238E27FC236}">
                <a16:creationId xmlns:a16="http://schemas.microsoft.com/office/drawing/2014/main" id="{44EAE95D-3DE4-0458-A5D0-F4877DBBFE46}"/>
              </a:ext>
            </a:extLst>
          </p:cNvPr>
          <p:cNvSpPr>
            <a:spLocks noGrp="1"/>
          </p:cNvSpPr>
          <p:nvPr>
            <p:ph type="title"/>
          </p:nvPr>
        </p:nvSpPr>
        <p:spPr>
          <a:xfrm>
            <a:off x="954447" y="449075"/>
            <a:ext cx="6819900" cy="1325563"/>
          </a:xfrm>
        </p:spPr>
        <p:txBody>
          <a:bodyPr>
            <a:normAutofit/>
          </a:bodyPr>
          <a:lstStyle/>
          <a:p>
            <a:r>
              <a:rPr lang="en-GB" sz="3200" dirty="0">
                <a:latin typeface="Arial" panose="020B0604020202020204" pitchFamily="34" charset="0"/>
                <a:cs typeface="Arial" panose="020B0604020202020204" pitchFamily="34" charset="0"/>
              </a:rPr>
              <a:t>Suffolk &amp; North East Essex ICS </a:t>
            </a:r>
          </a:p>
        </p:txBody>
      </p:sp>
      <p:pic>
        <p:nvPicPr>
          <p:cNvPr id="4" name="Picture 3" descr="Suffolk and north east essex Integrated care logo">
            <a:extLst>
              <a:ext uri="{FF2B5EF4-FFF2-40B4-BE49-F238E27FC236}">
                <a16:creationId xmlns:a16="http://schemas.microsoft.com/office/drawing/2014/main" id="{1EF2FFD8-117A-9EBE-F4FA-2E382D0CD3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4466" y="543612"/>
            <a:ext cx="2003365" cy="871327"/>
          </a:xfrm>
          <a:prstGeom prst="rect">
            <a:avLst/>
          </a:prstGeom>
        </p:spPr>
      </p:pic>
      <p:sp>
        <p:nvSpPr>
          <p:cNvPr id="5" name="TextBox 4">
            <a:extLst>
              <a:ext uri="{FF2B5EF4-FFF2-40B4-BE49-F238E27FC236}">
                <a16:creationId xmlns:a16="http://schemas.microsoft.com/office/drawing/2014/main" id="{8225610A-DB0E-25FD-775B-8562F18BA5B0}"/>
              </a:ext>
            </a:extLst>
          </p:cNvPr>
          <p:cNvSpPr txBox="1"/>
          <p:nvPr/>
        </p:nvSpPr>
        <p:spPr>
          <a:xfrm>
            <a:off x="954447" y="1663258"/>
            <a:ext cx="10605705" cy="1233286"/>
          </a:xfrm>
          <a:prstGeom prst="rect">
            <a:avLst/>
          </a:prstGeom>
          <a:noFill/>
        </p:spPr>
        <p:txBody>
          <a:bodyPr wrap="square" rtlCol="0">
            <a:spAutoFit/>
          </a:bodyPr>
          <a:lstStyle/>
          <a:p>
            <a:pPr algn="just">
              <a:lnSpc>
                <a:spcPct val="115000"/>
              </a:lnSpc>
            </a:pPr>
            <a:r>
              <a:rPr lang="en-GB" sz="1200" dirty="0">
                <a:effectLst/>
                <a:latin typeface="Arial" panose="020B0604020202020204" pitchFamily="34" charset="0"/>
                <a:ea typeface="Calibri" panose="020F0502020204030204" pitchFamily="34" charset="0"/>
                <a:cs typeface="Arial" panose="020B0604020202020204" pitchFamily="34" charset="0"/>
              </a:rPr>
              <a:t>In May 2019, </a:t>
            </a:r>
            <a:r>
              <a:rPr lang="en-GB" sz="1200" b="1" dirty="0">
                <a:solidFill>
                  <a:srgbClr val="C7417B"/>
                </a:solidFill>
                <a:effectLst/>
                <a:latin typeface="Arial" panose="020B0604020202020204" pitchFamily="34" charset="0"/>
                <a:ea typeface="Calibri" panose="020F0502020204030204" pitchFamily="34" charset="0"/>
                <a:cs typeface="Arial" panose="020B0604020202020204" pitchFamily="34" charset="0"/>
              </a:rPr>
              <a:t>Suffolk and North East Essex STP </a:t>
            </a:r>
            <a:r>
              <a:rPr lang="en-GB" sz="1200" dirty="0">
                <a:effectLst/>
                <a:latin typeface="Arial" panose="020B0604020202020204" pitchFamily="34" charset="0"/>
                <a:ea typeface="Calibri" panose="020F0502020204030204" pitchFamily="34" charset="0"/>
                <a:cs typeface="Arial" panose="020B0604020202020204" pitchFamily="34" charset="0"/>
              </a:rPr>
              <a:t>became an </a:t>
            </a:r>
            <a:r>
              <a:rPr lang="en-GB" sz="1200" b="1" dirty="0">
                <a:solidFill>
                  <a:srgbClr val="C7417B"/>
                </a:solidFill>
                <a:effectLst/>
                <a:latin typeface="Arial" panose="020B0604020202020204" pitchFamily="34" charset="0"/>
                <a:ea typeface="Calibri" panose="020F0502020204030204" pitchFamily="34" charset="0"/>
                <a:cs typeface="Arial" panose="020B0604020202020204" pitchFamily="34" charset="0"/>
              </a:rPr>
              <a:t>Integrated Care System (SNEE ICS). </a:t>
            </a:r>
            <a:r>
              <a:rPr lang="en-GB" sz="1200" dirty="0">
                <a:latin typeface="Arial" panose="020B0604020202020204" pitchFamily="34" charset="0"/>
                <a:cs typeface="Arial" panose="020B0604020202020204" pitchFamily="34" charset="0"/>
              </a:rPr>
              <a:t>Each organisation keeps their individual responsibility and decision-making powers but recognise the opportunity and benefits of coming together for people who use our health and care services.  </a:t>
            </a:r>
          </a:p>
          <a:p>
            <a:pPr algn="just">
              <a:lnSpc>
                <a:spcPct val="115000"/>
              </a:lnSpc>
            </a:pPr>
            <a:endParaRPr lang="en-GB" sz="1200" dirty="0">
              <a:latin typeface="Arial" panose="020B0604020202020204" pitchFamily="34" charset="0"/>
              <a:cs typeface="Arial" panose="020B0604020202020204" pitchFamily="34" charset="0"/>
            </a:endParaRPr>
          </a:p>
          <a:p>
            <a:pPr algn="just">
              <a:lnSpc>
                <a:spcPct val="115000"/>
              </a:lnSpc>
            </a:pPr>
            <a:r>
              <a:rPr lang="en-GB" sz="1200" dirty="0">
                <a:effectLst/>
                <a:latin typeface="Arial" panose="020B0604020202020204" pitchFamily="34" charset="0"/>
                <a:ea typeface="Calibri" panose="020F0502020204030204" pitchFamily="34" charset="0"/>
                <a:cs typeface="Arial" panose="020B0604020202020204" pitchFamily="34" charset="0"/>
              </a:rPr>
              <a:t>The full spectrum of partners engaged in the ICS includes:</a:t>
            </a:r>
          </a:p>
          <a:p>
            <a:pPr marL="0" indent="0" algn="just">
              <a:lnSpc>
                <a:spcPct val="115000"/>
              </a:lnSpc>
              <a:buNone/>
            </a:pPr>
            <a:r>
              <a:rPr lang="en-GB" sz="1800" dirty="0">
                <a:effectLst/>
                <a:latin typeface="Arial" panose="020B0604020202020204" pitchFamily="34" charset="0"/>
                <a:ea typeface="Calibri" panose="020F0502020204030204" pitchFamily="34" charset="0"/>
                <a:cs typeface="Calibri" panose="020F0502020204030204" pitchFamily="34" charset="0"/>
              </a:rPr>
              <a:t>  </a:t>
            </a:r>
          </a:p>
        </p:txBody>
      </p:sp>
      <p:graphicFrame>
        <p:nvGraphicFramePr>
          <p:cNvPr id="7" name="Content Placeholder 2" descr="ICS list of engaged partners">
            <a:extLst>
              <a:ext uri="{FF2B5EF4-FFF2-40B4-BE49-F238E27FC236}">
                <a16:creationId xmlns:a16="http://schemas.microsoft.com/office/drawing/2014/main" id="{B534376D-6BD6-C4C4-91BA-0ADF52173CD9}"/>
              </a:ext>
            </a:extLst>
          </p:cNvPr>
          <p:cNvGraphicFramePr>
            <a:graphicFrameLocks noGrp="1"/>
          </p:cNvGraphicFramePr>
          <p:nvPr>
            <p:ph idx="1"/>
            <p:extLst>
              <p:ext uri="{D42A27DB-BD31-4B8C-83A1-F6EECF244321}">
                <p14:modId xmlns:p14="http://schemas.microsoft.com/office/powerpoint/2010/main" val="1497645605"/>
              </p:ext>
            </p:extLst>
          </p:nvPr>
        </p:nvGraphicFramePr>
        <p:xfrm>
          <a:off x="911619" y="2828641"/>
          <a:ext cx="10368762" cy="19689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1AFFB06E-F644-9073-9408-094A159E35C6}"/>
              </a:ext>
            </a:extLst>
          </p:cNvPr>
          <p:cNvSpPr txBox="1"/>
          <p:nvPr/>
        </p:nvSpPr>
        <p:spPr>
          <a:xfrm>
            <a:off x="838200" y="4863616"/>
            <a:ext cx="10131819" cy="276999"/>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For further information on SNEE ICS, please view this </a:t>
            </a:r>
            <a:r>
              <a:rPr lang="en-GB" sz="1200" dirty="0">
                <a:latin typeface="Arial" panose="020B0604020202020204" pitchFamily="34" charset="0"/>
                <a:cs typeface="Arial" panose="020B0604020202020204" pitchFamily="34" charset="0"/>
                <a:hlinkClick r:id="rId9"/>
              </a:rPr>
              <a:t>video</a:t>
            </a:r>
            <a:endParaRPr lang="en-GB" sz="1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450748D-C11D-B3B9-1F81-DBF27BBE4E42}"/>
              </a:ext>
            </a:extLst>
          </p:cNvPr>
          <p:cNvSpPr txBox="1"/>
          <p:nvPr/>
        </p:nvSpPr>
        <p:spPr>
          <a:xfrm>
            <a:off x="838200" y="5306004"/>
            <a:ext cx="9536053" cy="369332"/>
          </a:xfrm>
          <a:prstGeom prst="rect">
            <a:avLst/>
          </a:prstGeom>
          <a:noFill/>
        </p:spPr>
        <p:txBody>
          <a:bodyPr wrap="square" rtlCol="0">
            <a:spAutoFit/>
          </a:bodyPr>
          <a:lstStyle/>
          <a:p>
            <a:r>
              <a:rPr lang="en-GB" b="1" dirty="0">
                <a:solidFill>
                  <a:srgbClr val="C7417B"/>
                </a:solidFill>
                <a:latin typeface="Arial" panose="020B0604020202020204" pitchFamily="34" charset="0"/>
                <a:ea typeface="Calibri" panose="020F0502020204030204" pitchFamily="34" charset="0"/>
                <a:cs typeface="Calibri" panose="020F0502020204030204" pitchFamily="34" charset="0"/>
              </a:rPr>
              <a:t>Integrated Care Strategy</a:t>
            </a:r>
            <a:endParaRPr lang="en-GB" sz="1800" b="1" dirty="0">
              <a:solidFill>
                <a:srgbClr val="C7417B"/>
              </a:solidFill>
              <a:effectLst/>
              <a:latin typeface="Arial" panose="020B060402020202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0EE1C502-035B-F92B-F6B4-F471F6AEC792}"/>
              </a:ext>
            </a:extLst>
          </p:cNvPr>
          <p:cNvSpPr txBox="1"/>
          <p:nvPr/>
        </p:nvSpPr>
        <p:spPr>
          <a:xfrm>
            <a:off x="838200" y="5766114"/>
            <a:ext cx="10605705" cy="503408"/>
          </a:xfrm>
          <a:prstGeom prst="rect">
            <a:avLst/>
          </a:prstGeom>
          <a:noFill/>
        </p:spPr>
        <p:txBody>
          <a:bodyPr wrap="square" rtlCol="0">
            <a:spAutoFit/>
          </a:bodyPr>
          <a:lstStyle/>
          <a:p>
            <a:pPr algn="just">
              <a:lnSpc>
                <a:spcPct val="115000"/>
              </a:lnSpc>
            </a:pPr>
            <a:r>
              <a:rPr lang="en-GB" sz="1200" dirty="0">
                <a:effectLst/>
                <a:latin typeface="Arial" panose="020B0604020202020204" pitchFamily="34" charset="0"/>
                <a:ea typeface="Calibri" panose="020F0502020204030204" pitchFamily="34" charset="0"/>
                <a:cs typeface="Arial" panose="020B0604020202020204" pitchFamily="34" charset="0"/>
              </a:rPr>
              <a:t>SNEE ICS has an Integrated Care Strategy that sets out the ambition of all partners across the region to improve health and care outcomes and experiences for the population of Suffolk and North East Essex.  For more information on SNEE ICS, please visit our website:  </a:t>
            </a:r>
            <a:r>
              <a:rPr lang="en-GB" sz="1200" u="sng" dirty="0">
                <a:solidFill>
                  <a:srgbClr val="0000FF"/>
                </a:solidFill>
                <a:effectLst/>
                <a:latin typeface="Arial" panose="020B0604020202020204" pitchFamily="34" charset="0"/>
                <a:ea typeface="MS Mincho" panose="02020609040205080304" pitchFamily="49" charset="-128"/>
                <a:cs typeface="Arial" panose="020B0604020202020204" pitchFamily="34" charset="0"/>
                <a:hlinkClick r:id="rId10"/>
              </a:rPr>
              <a:t>www.sneeICS.org.uk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6230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7" grpId="0">
        <p:bldAsOne/>
      </p:bldGraphic>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4C7BF5-FA3E-C29B-2AB5-14DE4BF6F9E4}"/>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C1539DC4-EF8B-C534-0DF6-F215C5391A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9858AB-3942-50C3-3CD0-E6AC37C290D3}"/>
              </a:ext>
            </a:extLst>
          </p:cNvPr>
          <p:cNvSpPr>
            <a:spLocks noGrp="1"/>
          </p:cNvSpPr>
          <p:nvPr>
            <p:ph type="title"/>
          </p:nvPr>
        </p:nvSpPr>
        <p:spPr>
          <a:xfrm>
            <a:off x="838200" y="691182"/>
            <a:ext cx="9688296" cy="834805"/>
          </a:xfrm>
        </p:spPr>
        <p:txBody>
          <a:bodyPr anchor="b">
            <a:normAutofit/>
          </a:bodyPr>
          <a:lstStyle/>
          <a:p>
            <a:r>
              <a:rPr lang="en-GB" sz="4000" dirty="0">
                <a:latin typeface="Arial" panose="020B0604020202020204" pitchFamily="34" charset="0"/>
                <a:cs typeface="Arial" panose="020B0604020202020204" pitchFamily="34" charset="0"/>
              </a:rPr>
              <a:t>What is an ICB?</a:t>
            </a:r>
          </a:p>
        </p:txBody>
      </p:sp>
      <p:sp>
        <p:nvSpPr>
          <p:cNvPr id="6" name="Rectangle 5">
            <a:extLst>
              <a:ext uri="{FF2B5EF4-FFF2-40B4-BE49-F238E27FC236}">
                <a16:creationId xmlns:a16="http://schemas.microsoft.com/office/drawing/2014/main" id="{B636A812-1066-5FA8-027F-E20B7A2CC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7D9F17C-2CFE-58D2-7D65-C6F9DEA80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A6D8256-C8DF-D46D-089F-DECFAC10DE3C}"/>
              </a:ext>
            </a:extLst>
          </p:cNvPr>
          <p:cNvSpPr txBox="1"/>
          <p:nvPr/>
        </p:nvSpPr>
        <p:spPr>
          <a:xfrm>
            <a:off x="838200" y="1736206"/>
            <a:ext cx="9536053" cy="369332"/>
          </a:xfrm>
          <a:prstGeom prst="rect">
            <a:avLst/>
          </a:prstGeom>
          <a:noFill/>
        </p:spPr>
        <p:txBody>
          <a:bodyPr wrap="square" rtlCol="0">
            <a:spAutoFit/>
          </a:bodyPr>
          <a:lstStyle/>
          <a:p>
            <a:r>
              <a:rPr lang="en-GB" b="1" dirty="0">
                <a:solidFill>
                  <a:srgbClr val="C7417B"/>
                </a:solidFill>
                <a:latin typeface="Arial" panose="020B0604020202020204" pitchFamily="34" charset="0"/>
                <a:ea typeface="Calibri" panose="020F0502020204030204" pitchFamily="34" charset="0"/>
                <a:cs typeface="Calibri" panose="020F0502020204030204" pitchFamily="34" charset="0"/>
              </a:rPr>
              <a:t>Introduction to Integrated Care Boards</a:t>
            </a:r>
            <a:endParaRPr lang="en-GB" sz="1800" b="1" dirty="0">
              <a:solidFill>
                <a:srgbClr val="C7417B"/>
              </a:solidFill>
              <a:effectLst/>
              <a:latin typeface="Arial" panose="020B0604020202020204" pitchFamily="34" charset="0"/>
              <a:ea typeface="Calibri" panose="020F0502020204030204" pitchFamily="34" charset="0"/>
              <a:cs typeface="Calibri" panose="020F0502020204030204" pitchFamily="34" charset="0"/>
            </a:endParaRPr>
          </a:p>
        </p:txBody>
      </p:sp>
      <p:graphicFrame>
        <p:nvGraphicFramePr>
          <p:cNvPr id="19" name="Content Placeholder 3" descr="What are Integrated care boards infographic">
            <a:extLst>
              <a:ext uri="{FF2B5EF4-FFF2-40B4-BE49-F238E27FC236}">
                <a16:creationId xmlns:a16="http://schemas.microsoft.com/office/drawing/2014/main" id="{58B43C25-6684-7116-BD28-4AFAF54B5842}"/>
              </a:ext>
            </a:extLst>
          </p:cNvPr>
          <p:cNvGraphicFramePr>
            <a:graphicFrameLocks noGrp="1"/>
          </p:cNvGraphicFramePr>
          <p:nvPr>
            <p:ph idx="1"/>
            <p:extLst>
              <p:ext uri="{D42A27DB-BD31-4B8C-83A1-F6EECF244321}">
                <p14:modId xmlns:p14="http://schemas.microsoft.com/office/powerpoint/2010/main" val="392643380"/>
              </p:ext>
            </p:extLst>
          </p:nvPr>
        </p:nvGraphicFramePr>
        <p:xfrm>
          <a:off x="860377" y="2239594"/>
          <a:ext cx="10464848" cy="3447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descr="Training hub logo">
            <a:extLst>
              <a:ext uri="{FF2B5EF4-FFF2-40B4-BE49-F238E27FC236}">
                <a16:creationId xmlns:a16="http://schemas.microsoft.com/office/drawing/2014/main" id="{FD74B890-4B8B-1A35-D0AC-93C99AC1CEE3}"/>
              </a:ext>
            </a:extLst>
          </p:cNvPr>
          <p:cNvPicPr>
            <a:picLocks noChangeAspect="1"/>
          </p:cNvPicPr>
          <p:nvPr/>
        </p:nvPicPr>
        <p:blipFill>
          <a:blip r:embed="rId7"/>
          <a:stretch>
            <a:fillRect/>
          </a:stretch>
        </p:blipFill>
        <p:spPr>
          <a:xfrm>
            <a:off x="9813751" y="333295"/>
            <a:ext cx="1955395" cy="689804"/>
          </a:xfrm>
          <a:prstGeom prst="rect">
            <a:avLst/>
          </a:prstGeom>
        </p:spPr>
      </p:pic>
      <p:sp>
        <p:nvSpPr>
          <p:cNvPr id="8" name="TextBox 7">
            <a:extLst>
              <a:ext uri="{FF2B5EF4-FFF2-40B4-BE49-F238E27FC236}">
                <a16:creationId xmlns:a16="http://schemas.microsoft.com/office/drawing/2014/main" id="{7D226DFE-6601-42C8-FAB5-44C4F07E8833}"/>
              </a:ext>
            </a:extLst>
          </p:cNvPr>
          <p:cNvSpPr txBox="1"/>
          <p:nvPr/>
        </p:nvSpPr>
        <p:spPr>
          <a:xfrm>
            <a:off x="9134475" y="5762625"/>
            <a:ext cx="2085975" cy="615553"/>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a:t>
            </a:r>
            <a:r>
              <a:rPr lang="en-GB" sz="1600" dirty="0" err="1">
                <a:latin typeface="Arial" panose="020B0604020202020204" pitchFamily="34" charset="0"/>
                <a:cs typeface="Arial" panose="020B0604020202020204" pitchFamily="34" charset="0"/>
              </a:rPr>
              <a:t>Kingsfund</a:t>
            </a:r>
            <a:r>
              <a:rPr lang="en-GB" sz="1600" dirty="0">
                <a:latin typeface="Arial" panose="020B0604020202020204" pitchFamily="34" charset="0"/>
                <a:cs typeface="Arial" panose="020B0604020202020204" pitchFamily="34" charset="0"/>
              </a:rPr>
              <a:t>, 2022)</a:t>
            </a:r>
          </a:p>
          <a:p>
            <a:endParaRPr lang="en-GB" dirty="0"/>
          </a:p>
        </p:txBody>
      </p:sp>
    </p:spTree>
    <p:extLst>
      <p:ext uri="{BB962C8B-B14F-4D97-AF65-F5344CB8AC3E}">
        <p14:creationId xmlns:p14="http://schemas.microsoft.com/office/powerpoint/2010/main" val="397344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143</TotalTime>
  <Words>1708</Words>
  <Application>Microsoft Office PowerPoint</Application>
  <PresentationFormat>Widescreen</PresentationFormat>
  <Paragraphs>125</Paragraphs>
  <Slides>17</Slides>
  <Notes>3</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Aptos Display</vt:lpstr>
      <vt:lpstr>Arial</vt:lpstr>
      <vt:lpstr>Calibri</vt:lpstr>
      <vt:lpstr>Public Sans</vt:lpstr>
      <vt:lpstr>Symbol</vt:lpstr>
      <vt:lpstr>Office Theme</vt:lpstr>
      <vt:lpstr>Primary care induction Programme</vt:lpstr>
      <vt:lpstr>Important Information</vt:lpstr>
      <vt:lpstr>The NHS</vt:lpstr>
      <vt:lpstr>VIDEO: How does the NHS in England work and how is it changing?</vt:lpstr>
      <vt:lpstr>NHS Structure</vt:lpstr>
      <vt:lpstr>What is an ICS?</vt:lpstr>
      <vt:lpstr>VIDEO: Strong Integrated Systems Everywhere</vt:lpstr>
      <vt:lpstr>Suffolk &amp; North East Essex ICS </vt:lpstr>
      <vt:lpstr>What is an ICB?</vt:lpstr>
      <vt:lpstr>Suffolk &amp; North East Essex ICB </vt:lpstr>
      <vt:lpstr>Introduction to Primary care</vt:lpstr>
      <vt:lpstr>What are Primary Care Networks?</vt:lpstr>
      <vt:lpstr>VIDEO: Primary care Networks Animation</vt:lpstr>
      <vt:lpstr>What are GP Federations?</vt:lpstr>
      <vt:lpstr>Suffolk GP Federation</vt:lpstr>
      <vt:lpstr>GP Primary Choice (North East Essex GP Federation)</vt:lpstr>
      <vt:lpstr>Module 1 - completed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Allen, Olivia (SNEE ICB)</dc:creator>
  <cp:lastModifiedBy>Anderson, Phyllis (SNEE ICB)</cp:lastModifiedBy>
  <cp:revision>2</cp:revision>
  <dcterms:created xsi:type="dcterms:W3CDTF">2025-01-09T19:31:01Z</dcterms:created>
  <dcterms:modified xsi:type="dcterms:W3CDTF">2025-04-11T08:06:39Z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